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 id="270"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Avenir Next Demi Bold"/>
          <a:ea typeface="Avenir Next Demi Bold"/>
          <a:cs typeface="Avenir Next Demi 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Avenir Next Demi Bold"/>
          <a:ea typeface="Avenir Next Demi Bold"/>
          <a:cs typeface="Avenir Next Demi 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53" d="100"/>
          <a:sy n="53" d="100"/>
        </p:scale>
        <p:origin x="7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a:spLocks noGrp="1"/>
          </p:cNvSpPr>
          <p:nvPr>
            <p:ph type="title" hasCustomPrompt="1"/>
          </p:nvPr>
        </p:nvSpPr>
        <p:spPr>
          <a:prstGeom prst="rect">
            <a:avLst/>
          </a:prstGeom>
        </p:spPr>
        <p:txBody>
          <a:bodyPr/>
          <a:lstStyle/>
          <a:p>
            <a:r>
              <a:t>演示文稿标题</a:t>
            </a:r>
          </a:p>
        </p:txBody>
      </p:sp>
      <p:sp>
        <p:nvSpPr>
          <p:cNvPr id="12" name="正文级别 1…"/>
          <p:cNvSpPr txBox="1">
            <a:spLocks noGrp="1"/>
          </p:cNvSpPr>
          <p:nvPr>
            <p:ph type="body" sz="quarter" idx="1" hasCustomPrompt="1"/>
          </p:nvPr>
        </p:nvSpPr>
        <p:spPr>
          <a:prstGeom prst="rect">
            <a:avLst/>
          </a:prstGeom>
        </p:spPr>
        <p:txBody>
          <a:bodyPr/>
          <a:lstStyle/>
          <a:p>
            <a:r>
              <a:t>演示文稿副标题 </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正文级别 1…"/>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Avenir Next Regular"/>
              </a:defRPr>
            </a:lvl1pPr>
            <a:lvl2pPr algn="ctr" defTabSz="1160859">
              <a:defRPr sz="10200" b="1" spc="-408">
                <a:latin typeface="+mn-lt"/>
                <a:ea typeface="+mn-ea"/>
                <a:cs typeface="+mn-cs"/>
                <a:sym typeface="Avenir Next Regular"/>
              </a:defRPr>
            </a:lvl2pPr>
            <a:lvl3pPr algn="ctr" defTabSz="1160859">
              <a:defRPr sz="10200" b="1" spc="-408">
                <a:latin typeface="+mn-lt"/>
                <a:ea typeface="+mn-ea"/>
                <a:cs typeface="+mn-cs"/>
                <a:sym typeface="Avenir Next Regular"/>
              </a:defRPr>
            </a:lvl3pPr>
            <a:lvl4pPr algn="ctr" defTabSz="1160859">
              <a:defRPr sz="10200" b="1" spc="-408">
                <a:latin typeface="+mn-lt"/>
                <a:ea typeface="+mn-ea"/>
                <a:cs typeface="+mn-cs"/>
                <a:sym typeface="Avenir Next Regular"/>
              </a:defRPr>
            </a:lvl4pPr>
            <a:lvl5pPr algn="ctr" defTabSz="1160859">
              <a:defRPr sz="10200" b="1" spc="-408">
                <a:latin typeface="+mn-lt"/>
                <a:ea typeface="+mn-ea"/>
                <a:cs typeface="+mn-cs"/>
                <a:sym typeface="Avenir Next Regular"/>
              </a:defRPr>
            </a:lvl5pPr>
          </a:lstStyle>
          <a:p>
            <a:r>
              <a:t>说明</a:t>
            </a:r>
          </a:p>
          <a:p>
            <a:pPr lvl="1"/>
            <a:endParaRPr/>
          </a:p>
          <a:p>
            <a:pPr lvl="2"/>
            <a:endParaRPr/>
          </a:p>
          <a:p>
            <a:pPr lvl="3"/>
            <a:endParaRPr/>
          </a:p>
          <a:p>
            <a:pPr lvl="4"/>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正文级别 1…"/>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Avenir Next Regular"/>
              </a:defRPr>
            </a:lvl1pPr>
            <a:lvl2pPr algn="ctr" defTabSz="825500">
              <a:lnSpc>
                <a:spcPct val="70000"/>
              </a:lnSpc>
              <a:defRPr sz="22400" b="1" spc="-448">
                <a:latin typeface="+mn-lt"/>
                <a:ea typeface="+mn-ea"/>
                <a:cs typeface="+mn-cs"/>
                <a:sym typeface="Avenir Next Regular"/>
              </a:defRPr>
            </a:lvl2pPr>
            <a:lvl3pPr algn="ctr" defTabSz="825500">
              <a:lnSpc>
                <a:spcPct val="70000"/>
              </a:lnSpc>
              <a:defRPr sz="22400" b="1" spc="-448">
                <a:latin typeface="+mn-lt"/>
                <a:ea typeface="+mn-ea"/>
                <a:cs typeface="+mn-cs"/>
                <a:sym typeface="Avenir Next Regular"/>
              </a:defRPr>
            </a:lvl3pPr>
            <a:lvl4pPr algn="ctr" defTabSz="825500">
              <a:lnSpc>
                <a:spcPct val="70000"/>
              </a:lnSpc>
              <a:defRPr sz="22400" b="1" spc="-448">
                <a:latin typeface="+mn-lt"/>
                <a:ea typeface="+mn-ea"/>
                <a:cs typeface="+mn-cs"/>
                <a:sym typeface="Avenir Next Regular"/>
              </a:defRPr>
            </a:lvl4pPr>
            <a:lvl5pPr algn="ctr" defTabSz="825500">
              <a:lnSpc>
                <a:spcPct val="70000"/>
              </a:lnSpc>
              <a:defRPr sz="22400" b="1" spc="-448">
                <a:latin typeface="+mn-lt"/>
                <a:ea typeface="+mn-ea"/>
                <a:cs typeface="+mn-cs"/>
                <a:sym typeface="Avenir Next Regular"/>
              </a:defRPr>
            </a:lvl5pPr>
          </a:lstStyle>
          <a:p>
            <a:r>
              <a:t>100%</a:t>
            </a:r>
          </a:p>
          <a:p>
            <a:pPr lvl="1"/>
            <a:endParaRPr/>
          </a:p>
          <a:p>
            <a:pPr lvl="2"/>
            <a:endParaRPr/>
          </a:p>
          <a:p>
            <a:pPr lvl="3"/>
            <a:endParaRPr/>
          </a:p>
          <a:p>
            <a:pPr lvl="4"/>
            <a:endParaRPr/>
          </a:p>
        </p:txBody>
      </p:sp>
      <p:sp>
        <p:nvSpPr>
          <p:cNvPr id="116" name="事实信息"/>
          <p:cNvSpPr txBox="1">
            <a:spLocks noGrp="1"/>
          </p:cNvSpPr>
          <p:nvPr>
            <p:ph type="body" sz="quarter" idx="21" hasCustomPrompt="1"/>
          </p:nvPr>
        </p:nvSpPr>
        <p:spPr>
          <a:xfrm>
            <a:off x="1295400" y="8117284"/>
            <a:ext cx="21869400" cy="592456"/>
          </a:xfrm>
          <a:prstGeom prst="rect">
            <a:avLst/>
          </a:prstGeom>
        </p:spPr>
        <p:txBody>
          <a:bodyPr/>
          <a:lstStyle>
            <a:lvl1pPr algn="ctr" defTabSz="461518">
              <a:spcBef>
                <a:spcPts val="2500"/>
              </a:spcBef>
              <a:defRPr sz="2765" spc="-82"/>
            </a:lvl1pPr>
          </a:lstStyle>
          <a:p>
            <a:r>
              <a:t>事实信息</a:t>
            </a: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属性"/>
          <p:cNvSpPr txBox="1">
            <a:spLocks noGrp="1"/>
          </p:cNvSpPr>
          <p:nvPr>
            <p:ph type="body" sz="quarter" idx="21" hasCustomPrompt="1"/>
          </p:nvPr>
        </p:nvSpPr>
        <p:spPr>
          <a:xfrm>
            <a:off x="2252674" y="10353079"/>
            <a:ext cx="20691414" cy="567945"/>
          </a:xfrm>
          <a:prstGeom prst="rect">
            <a:avLst/>
          </a:prstGeom>
        </p:spPr>
        <p:txBody>
          <a:bodyPr/>
          <a:lstStyle>
            <a:lvl1pPr defTabSz="537463">
              <a:defRPr sz="2576" spc="-77"/>
            </a:lvl1pPr>
          </a:lstStyle>
          <a:p>
            <a:r>
              <a:t>属性 </a:t>
            </a:r>
          </a:p>
        </p:txBody>
      </p:sp>
      <p:sp>
        <p:nvSpPr>
          <p:cNvPr id="125" name="正文级别 1…"/>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Avenir Next Regular"/>
              </a:defRPr>
            </a:lvl1pPr>
            <a:lvl2pPr marL="714375" indent="-257175" defTabSz="1160859">
              <a:lnSpc>
                <a:spcPct val="70000"/>
              </a:lnSpc>
              <a:defRPr sz="13300" b="1" i="1" spc="-532">
                <a:latin typeface="+mn-lt"/>
                <a:ea typeface="+mn-ea"/>
                <a:cs typeface="+mn-cs"/>
                <a:sym typeface="Avenir Next Regular"/>
              </a:defRPr>
            </a:lvl2pPr>
            <a:lvl3pPr marL="714375" indent="200025" defTabSz="1160859">
              <a:lnSpc>
                <a:spcPct val="70000"/>
              </a:lnSpc>
              <a:defRPr sz="13300" b="1" i="1" spc="-532">
                <a:latin typeface="+mn-lt"/>
                <a:ea typeface="+mn-ea"/>
                <a:cs typeface="+mn-cs"/>
                <a:sym typeface="Avenir Next Regular"/>
              </a:defRPr>
            </a:lvl3pPr>
            <a:lvl4pPr marL="714375" indent="657225" defTabSz="1160859">
              <a:lnSpc>
                <a:spcPct val="70000"/>
              </a:lnSpc>
              <a:defRPr sz="13300" b="1" i="1" spc="-532">
                <a:latin typeface="+mn-lt"/>
                <a:ea typeface="+mn-ea"/>
                <a:cs typeface="+mn-cs"/>
                <a:sym typeface="Avenir Next Regular"/>
              </a:defRPr>
            </a:lvl4pPr>
            <a:lvl5pPr marL="714375" indent="1114425" defTabSz="1160859">
              <a:lnSpc>
                <a:spcPct val="70000"/>
              </a:lnSpc>
              <a:defRPr sz="13300" b="1" i="1" spc="-532">
                <a:latin typeface="+mn-lt"/>
                <a:ea typeface="+mn-ea"/>
                <a:cs typeface="+mn-cs"/>
                <a:sym typeface="Avenir Next Regular"/>
              </a:defRPr>
            </a:lvl5pPr>
          </a:lstStyle>
          <a:p>
            <a:r>
              <a:t>“著名引文”</a:t>
            </a:r>
          </a:p>
          <a:p>
            <a:pPr lvl="1"/>
            <a:endParaRPr/>
          </a:p>
          <a:p>
            <a:pPr lvl="2"/>
            <a:endParaRPr/>
          </a:p>
          <a:p>
            <a:pPr lvl="3"/>
            <a:endParaRPr/>
          </a:p>
          <a:p>
            <a:pPr lvl="4"/>
            <a:endParaRPr/>
          </a:p>
        </p:txBody>
      </p:sp>
      <p:sp>
        <p:nvSpPr>
          <p:cNvPr id="12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33" name="泳池中粉红色充气筏的高角度视图"/>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日落后粉紫色天空下的棕榈树"/>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漂浮在泳池中的粉红色充气圈"/>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bg>
      <p:bgPr>
        <a:solidFill>
          <a:srgbClr val="FFFFFF"/>
        </a:solidFill>
        <a:effectLst/>
      </p:bgPr>
    </p:bg>
    <p:spTree>
      <p:nvGrpSpPr>
        <p:cNvPr id="1" name=""/>
        <p:cNvGrpSpPr/>
        <p:nvPr/>
      </p:nvGrpSpPr>
      <p:grpSpPr>
        <a:xfrm>
          <a:off x="0" y="0"/>
          <a:ext cx="0" cy="0"/>
          <a:chOff x="0" y="0"/>
          <a:chExt cx="0" cy="0"/>
        </a:xfrm>
      </p:grpSpPr>
      <p:sp>
        <p:nvSpPr>
          <p:cNvPr id="143" name="日落后粉红色天空下的迈阿密海滩棕榈树，背景为装饰艺术风格建筑物"/>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5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bg>
      <p:bgPr>
        <a:solidFill>
          <a:srgbClr val="FFFFFF"/>
        </a:solidFill>
        <a:effectLst/>
      </p:bgPr>
    </p:bg>
    <p:spTree>
      <p:nvGrpSpPr>
        <p:cNvPr id="1" name=""/>
        <p:cNvGrpSpPr/>
        <p:nvPr/>
      </p:nvGrpSpPr>
      <p:grpSpPr>
        <a:xfrm>
          <a:off x="0" y="0"/>
          <a:ext cx="0" cy="0"/>
          <a:chOff x="0" y="0"/>
          <a:chExt cx="0" cy="0"/>
        </a:xfrm>
      </p:grpSpPr>
      <p:sp>
        <p:nvSpPr>
          <p:cNvPr id="20" name="明亮天空下建筑物和棕榈树的低角度视图"/>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演示文稿标题"/>
          <p:cNvSpPr txBox="1">
            <a:spLocks noGrp="1"/>
          </p:cNvSpPr>
          <p:nvPr>
            <p:ph type="title" hasCustomPrompt="1"/>
          </p:nvPr>
        </p:nvSpPr>
        <p:spPr>
          <a:xfrm>
            <a:off x="1295400" y="4384675"/>
            <a:ext cx="21869400" cy="4699000"/>
          </a:xfrm>
          <a:prstGeom prst="rect">
            <a:avLst/>
          </a:prstGeom>
        </p:spPr>
        <p:txBody>
          <a:bodyPr/>
          <a:lstStyle/>
          <a:p>
            <a:r>
              <a:t>演示文稿标题</a:t>
            </a:r>
          </a:p>
        </p:txBody>
      </p:sp>
      <p:sp>
        <p:nvSpPr>
          <p:cNvPr id="22" name="正文级别 1…"/>
          <p:cNvSpPr txBox="1">
            <a:spLocks noGrp="1"/>
          </p:cNvSpPr>
          <p:nvPr>
            <p:ph type="body" sz="quarter" idx="1" hasCustomPrompt="1"/>
          </p:nvPr>
        </p:nvSpPr>
        <p:spPr>
          <a:xfrm>
            <a:off x="1295400" y="9268776"/>
            <a:ext cx="21869400" cy="1422714"/>
          </a:xfrm>
          <a:prstGeom prst="rect">
            <a:avLst/>
          </a:prstGeom>
        </p:spPr>
        <p:txBody>
          <a:bodyPr/>
          <a:lstStyle/>
          <a:p>
            <a:r>
              <a:t>演示文稿副标题</a:t>
            </a:r>
          </a:p>
          <a:p>
            <a:pPr lvl="1"/>
            <a:endParaRPr/>
          </a:p>
          <a:p>
            <a:pPr lvl="2"/>
            <a:endParaRPr/>
          </a:p>
          <a:p>
            <a:pPr lvl="3"/>
            <a:endParaRPr/>
          </a:p>
          <a:p>
            <a:pPr lvl="4"/>
            <a:endParaRP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矩形"/>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31" name="棕榈树的低角度视图，背景为迪拜摩天大楼"/>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幻灯片标题"/>
          <p:cNvSpPr txBox="1">
            <a:spLocks noGrp="1"/>
          </p:cNvSpPr>
          <p:nvPr>
            <p:ph type="title" hasCustomPrompt="1"/>
          </p:nvPr>
        </p:nvSpPr>
        <p:spPr>
          <a:xfrm>
            <a:off x="1295400" y="3743016"/>
            <a:ext cx="11442700" cy="5334001"/>
          </a:xfrm>
          <a:prstGeom prst="rect">
            <a:avLst/>
          </a:prstGeom>
        </p:spPr>
        <p:txBody>
          <a:bodyPr/>
          <a:lstStyle/>
          <a:p>
            <a:r>
              <a:t>幻灯片标题</a:t>
            </a:r>
          </a:p>
        </p:txBody>
      </p:sp>
      <p:sp>
        <p:nvSpPr>
          <p:cNvPr id="33" name="正文级别 1…"/>
          <p:cNvSpPr txBox="1">
            <a:spLocks noGrp="1"/>
          </p:cNvSpPr>
          <p:nvPr>
            <p:ph type="body" sz="quarter" idx="1" hasCustomPrompt="1"/>
          </p:nvPr>
        </p:nvSpPr>
        <p:spPr>
          <a:xfrm>
            <a:off x="1295400" y="9271000"/>
            <a:ext cx="11442700" cy="3175000"/>
          </a:xfrm>
          <a:prstGeom prst="rect">
            <a:avLst/>
          </a:prstGeom>
        </p:spPr>
        <p:txBody>
          <a:bodyPr/>
          <a:lstStyle/>
          <a:p>
            <a:r>
              <a:t>幻灯片副标题</a:t>
            </a:r>
          </a:p>
          <a:p>
            <a:pPr lvl="1"/>
            <a:endParaRPr/>
          </a:p>
          <a:p>
            <a:pPr lvl="2"/>
            <a:endParaRPr/>
          </a:p>
          <a:p>
            <a:pPr lvl="3"/>
            <a:endParaRPr/>
          </a:p>
          <a:p>
            <a:pPr lvl="4"/>
            <a:endParaRPr/>
          </a:p>
        </p:txBody>
      </p:sp>
      <p:sp>
        <p:nvSpPr>
          <p:cNvPr id="3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1" name="矩形"/>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42" name="作者和日期"/>
          <p:cNvSpPr txBox="1">
            <a:spLocks noGrp="1"/>
          </p:cNvSpPr>
          <p:nvPr>
            <p:ph type="body" sz="quarter" idx="21" hasCustomPrompt="1"/>
          </p:nvPr>
        </p:nvSpPr>
        <p:spPr>
          <a:xfrm>
            <a:off x="1295400" y="12955885"/>
            <a:ext cx="21869400" cy="429261"/>
          </a:xfrm>
          <a:prstGeom prst="rect">
            <a:avLst/>
          </a:prstGeom>
        </p:spPr>
        <p:txBody>
          <a:bodyPr/>
          <a:lstStyle>
            <a:lvl1pPr defTabSz="554990">
              <a:spcBef>
                <a:spcPts val="3000"/>
              </a:spcBef>
              <a:defRPr sz="1900" spc="-57">
                <a:latin typeface="Avenir Next Medium"/>
                <a:ea typeface="Avenir Next Medium"/>
                <a:cs typeface="Avenir Next Medium"/>
                <a:sym typeface="Avenir Next Medium"/>
              </a:defRPr>
            </a:lvl1pPr>
          </a:lstStyle>
          <a:p>
            <a:r>
              <a:t>作者和日期</a:t>
            </a:r>
          </a:p>
        </p:txBody>
      </p:sp>
      <p:sp>
        <p:nvSpPr>
          <p:cNvPr id="43" name="幻灯片副标题"/>
          <p:cNvSpPr txBox="1">
            <a:spLocks noGrp="1"/>
          </p:cNvSpPr>
          <p:nvPr>
            <p:ph type="body" sz="quarter" idx="22" hasCustomPrompt="1"/>
          </p:nvPr>
        </p:nvSpPr>
        <p:spPr>
          <a:xfrm>
            <a:off x="1295400" y="3543455"/>
            <a:ext cx="21869400" cy="694056"/>
          </a:xfrm>
          <a:prstGeom prst="rect">
            <a:avLst/>
          </a:prstGeom>
        </p:spPr>
        <p:txBody>
          <a:bodyPr/>
          <a:lstStyle>
            <a:lvl1pPr defTabSz="560832">
              <a:defRPr sz="3359" spc="-100"/>
            </a:lvl1pPr>
          </a:lstStyle>
          <a:p>
            <a:r>
              <a:t>幻灯片副标题</a:t>
            </a:r>
          </a:p>
        </p:txBody>
      </p:sp>
      <p:sp>
        <p:nvSpPr>
          <p:cNvPr id="44" name="幻灯片标题"/>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幻灯片标题</a:t>
            </a:r>
          </a:p>
        </p:txBody>
      </p:sp>
      <p:sp>
        <p:nvSpPr>
          <p:cNvPr id="45" name="正文级别 1…"/>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幻灯片项目符号文本</a:t>
            </a:r>
          </a:p>
          <a:p>
            <a:pPr lvl="1"/>
            <a:endParaRPr/>
          </a:p>
          <a:p>
            <a:pPr lvl="2"/>
            <a:endParaRPr/>
          </a:p>
          <a:p>
            <a:pPr lvl="3"/>
            <a:endParaRPr/>
          </a:p>
          <a:p>
            <a:pPr lvl="4"/>
            <a:endParaRPr/>
          </a:p>
        </p:txBody>
      </p:sp>
      <p:sp>
        <p:nvSpPr>
          <p:cNvPr id="46" name="幻灯片编号"/>
          <p:cNvSpPr txBox="1">
            <a:spLocks noGrp="1"/>
          </p:cNvSpPr>
          <p:nvPr>
            <p:ph type="sldNum" sz="quarter" idx="2"/>
          </p:nvPr>
        </p:nvSpPr>
        <p:spPr>
          <a:xfrm>
            <a:off x="22784562" y="12966045"/>
            <a:ext cx="379477" cy="419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3" name="矩形"/>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54" name="作者和日期"/>
          <p:cNvSpPr txBox="1">
            <a:spLocks noGrp="1"/>
          </p:cNvSpPr>
          <p:nvPr>
            <p:ph type="body" sz="quarter" idx="21" hasCustomPrompt="1"/>
          </p:nvPr>
        </p:nvSpPr>
        <p:spPr>
          <a:xfrm>
            <a:off x="1295400" y="12955885"/>
            <a:ext cx="21869400" cy="429261"/>
          </a:xfrm>
          <a:prstGeom prst="rect">
            <a:avLst/>
          </a:prstGeom>
        </p:spPr>
        <p:txBody>
          <a:bodyPr/>
          <a:lstStyle>
            <a:lvl1pPr defTabSz="554990">
              <a:spcBef>
                <a:spcPts val="3000"/>
              </a:spcBef>
              <a:defRPr sz="1900" spc="-57">
                <a:latin typeface="Avenir Next Medium"/>
                <a:ea typeface="Avenir Next Medium"/>
                <a:cs typeface="Avenir Next Medium"/>
                <a:sym typeface="Avenir Next Medium"/>
              </a:defRPr>
            </a:lvl1pPr>
          </a:lstStyle>
          <a:p>
            <a:r>
              <a:t>作者和日期</a:t>
            </a:r>
          </a:p>
        </p:txBody>
      </p:sp>
      <p:sp>
        <p:nvSpPr>
          <p:cNvPr id="55" name="正文级别 1…"/>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幻灯片项目符号文本</a:t>
            </a:r>
          </a:p>
          <a:p>
            <a:pPr lvl="1"/>
            <a:endParaRPr/>
          </a:p>
          <a:p>
            <a:pPr lvl="2"/>
            <a:endParaRPr/>
          </a:p>
          <a:p>
            <a:pPr lvl="3"/>
            <a:endParaRPr/>
          </a:p>
          <a:p>
            <a:pPr lvl="4"/>
            <a:endParaR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矩形"/>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64" name="游泳池旁放着一把蓝白色导演椅，池里漂浮着蓝色充气圈"/>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正文级别 1…"/>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幻灯片项目符号文本</a:t>
            </a:r>
          </a:p>
          <a:p>
            <a:pPr lvl="1"/>
            <a:endParaRPr/>
          </a:p>
          <a:p>
            <a:pPr lvl="2"/>
            <a:endParaRPr/>
          </a:p>
          <a:p>
            <a:pPr lvl="3"/>
            <a:endParaRPr/>
          </a:p>
          <a:p>
            <a:pPr lvl="4"/>
            <a:endParaRPr/>
          </a:p>
        </p:txBody>
      </p:sp>
      <p:sp>
        <p:nvSpPr>
          <p:cNvPr id="66" name="作者和日期"/>
          <p:cNvSpPr txBox="1">
            <a:spLocks noGrp="1"/>
          </p:cNvSpPr>
          <p:nvPr>
            <p:ph type="body" sz="quarter" idx="22" hasCustomPrompt="1"/>
          </p:nvPr>
        </p:nvSpPr>
        <p:spPr>
          <a:xfrm>
            <a:off x="1295400" y="12955885"/>
            <a:ext cx="11442700" cy="429261"/>
          </a:xfrm>
          <a:prstGeom prst="rect">
            <a:avLst/>
          </a:prstGeom>
        </p:spPr>
        <p:txBody>
          <a:bodyPr/>
          <a:lstStyle>
            <a:lvl1pPr defTabSz="554990">
              <a:spcBef>
                <a:spcPts val="3000"/>
              </a:spcBef>
              <a:defRPr sz="1900" spc="-57">
                <a:latin typeface="Avenir Next Medium"/>
                <a:ea typeface="Avenir Next Medium"/>
                <a:cs typeface="Avenir Next Medium"/>
                <a:sym typeface="Avenir Next Medium"/>
              </a:defRPr>
            </a:lvl1pPr>
          </a:lstStyle>
          <a:p>
            <a:r>
              <a:t>作者和日期</a:t>
            </a:r>
          </a:p>
        </p:txBody>
      </p:sp>
      <p:sp>
        <p:nvSpPr>
          <p:cNvPr id="67" name="幻灯片标题"/>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幻灯片标题</a:t>
            </a:r>
          </a:p>
        </p:txBody>
      </p:sp>
      <p:sp>
        <p:nvSpPr>
          <p:cNvPr id="68" name="幻灯片副标题"/>
          <p:cNvSpPr txBox="1">
            <a:spLocks noGrp="1"/>
          </p:cNvSpPr>
          <p:nvPr>
            <p:ph type="body" sz="quarter" idx="23" hasCustomPrompt="1"/>
          </p:nvPr>
        </p:nvSpPr>
        <p:spPr>
          <a:xfrm>
            <a:off x="1295400" y="4092575"/>
            <a:ext cx="11442701" cy="678372"/>
          </a:xfrm>
          <a:prstGeom prst="rect">
            <a:avLst/>
          </a:prstGeom>
        </p:spPr>
        <p:txBody>
          <a:bodyPr/>
          <a:lstStyle>
            <a:lvl1pPr defTabSz="537464">
              <a:defRPr sz="3220" spc="-96"/>
            </a:lvl1pPr>
          </a:lstStyle>
          <a:p>
            <a:r>
              <a:t>幻灯片副标题</a:t>
            </a:r>
          </a:p>
        </p:txBody>
      </p:sp>
      <p:sp>
        <p:nvSpPr>
          <p:cNvPr id="6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章节标题"/>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章节标题</a:t>
            </a:r>
          </a:p>
        </p:txBody>
      </p:sp>
      <p:sp>
        <p:nvSpPr>
          <p:cNvPr id="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矩形"/>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85" name="作者和日期"/>
          <p:cNvSpPr txBox="1">
            <a:spLocks noGrp="1"/>
          </p:cNvSpPr>
          <p:nvPr>
            <p:ph type="body" sz="quarter" idx="21" hasCustomPrompt="1"/>
          </p:nvPr>
        </p:nvSpPr>
        <p:spPr>
          <a:xfrm>
            <a:off x="1295400" y="12955885"/>
            <a:ext cx="21869400" cy="429261"/>
          </a:xfrm>
          <a:prstGeom prst="rect">
            <a:avLst/>
          </a:prstGeom>
        </p:spPr>
        <p:txBody>
          <a:bodyPr/>
          <a:lstStyle>
            <a:lvl1pPr defTabSz="554990">
              <a:spcBef>
                <a:spcPts val="3000"/>
              </a:spcBef>
              <a:defRPr sz="1900" spc="-57">
                <a:latin typeface="Avenir Next Medium"/>
                <a:ea typeface="Avenir Next Medium"/>
                <a:cs typeface="Avenir Next Medium"/>
                <a:sym typeface="Avenir Next Medium"/>
              </a:defRPr>
            </a:lvl1pPr>
          </a:lstStyle>
          <a:p>
            <a:r>
              <a:t>作者和日期</a:t>
            </a:r>
          </a:p>
        </p:txBody>
      </p:sp>
      <p:sp>
        <p:nvSpPr>
          <p:cNvPr id="86" name="幻灯片副标题"/>
          <p:cNvSpPr txBox="1">
            <a:spLocks noGrp="1"/>
          </p:cNvSpPr>
          <p:nvPr>
            <p:ph type="body" sz="quarter" idx="22" hasCustomPrompt="1"/>
          </p:nvPr>
        </p:nvSpPr>
        <p:spPr>
          <a:xfrm>
            <a:off x="1295400" y="3543455"/>
            <a:ext cx="21869400" cy="694056"/>
          </a:xfrm>
          <a:prstGeom prst="rect">
            <a:avLst/>
          </a:prstGeom>
        </p:spPr>
        <p:txBody>
          <a:bodyPr/>
          <a:lstStyle>
            <a:lvl1pPr defTabSz="560832">
              <a:defRPr sz="3359" spc="-100"/>
            </a:lvl1pPr>
          </a:lstStyle>
          <a:p>
            <a:r>
              <a:t>幻灯片副标题</a:t>
            </a:r>
          </a:p>
        </p:txBody>
      </p:sp>
      <p:sp>
        <p:nvSpPr>
          <p:cNvPr id="87" name="幻灯片标题"/>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幻灯片标题</a:t>
            </a: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矩形"/>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Avenir Next Demi Bold"/>
                <a:ea typeface="Avenir Next Demi Bold"/>
                <a:cs typeface="Avenir Next Demi Bold"/>
                <a:sym typeface="Avenir Next Demi Bold"/>
              </a:defRPr>
            </a:pPr>
            <a:endParaRPr/>
          </a:p>
        </p:txBody>
      </p:sp>
      <p:sp>
        <p:nvSpPr>
          <p:cNvPr id="96" name="作者和日期"/>
          <p:cNvSpPr txBox="1">
            <a:spLocks noGrp="1"/>
          </p:cNvSpPr>
          <p:nvPr>
            <p:ph type="body" sz="quarter" idx="21" hasCustomPrompt="1"/>
          </p:nvPr>
        </p:nvSpPr>
        <p:spPr>
          <a:xfrm>
            <a:off x="1295400" y="12955885"/>
            <a:ext cx="21869400" cy="429261"/>
          </a:xfrm>
          <a:prstGeom prst="rect">
            <a:avLst/>
          </a:prstGeom>
        </p:spPr>
        <p:txBody>
          <a:bodyPr/>
          <a:lstStyle>
            <a:lvl1pPr defTabSz="554990">
              <a:spcBef>
                <a:spcPts val="3000"/>
              </a:spcBef>
              <a:defRPr sz="1900" spc="-57">
                <a:latin typeface="Avenir Next Medium"/>
                <a:ea typeface="Avenir Next Medium"/>
                <a:cs typeface="Avenir Next Medium"/>
                <a:sym typeface="Avenir Next Medium"/>
              </a:defRPr>
            </a:lvl1pPr>
          </a:lstStyle>
          <a:p>
            <a:r>
              <a:t>作者和日期</a:t>
            </a:r>
          </a:p>
        </p:txBody>
      </p:sp>
      <p:sp>
        <p:nvSpPr>
          <p:cNvPr id="97" name="议程副标题"/>
          <p:cNvSpPr txBox="1">
            <a:spLocks noGrp="1"/>
          </p:cNvSpPr>
          <p:nvPr>
            <p:ph type="body" sz="quarter" idx="22" hasCustomPrompt="1"/>
          </p:nvPr>
        </p:nvSpPr>
        <p:spPr>
          <a:xfrm>
            <a:off x="1295400" y="3543455"/>
            <a:ext cx="21869400" cy="694056"/>
          </a:xfrm>
          <a:prstGeom prst="rect">
            <a:avLst/>
          </a:prstGeom>
        </p:spPr>
        <p:txBody>
          <a:bodyPr/>
          <a:lstStyle>
            <a:lvl1pPr defTabSz="560832">
              <a:defRPr sz="3359" spc="-100"/>
            </a:lvl1pPr>
          </a:lstStyle>
          <a:p>
            <a:r>
              <a:t>议程副标题</a:t>
            </a:r>
          </a:p>
        </p:txBody>
      </p:sp>
      <p:sp>
        <p:nvSpPr>
          <p:cNvPr id="98" name="正文级别 1…"/>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Avenir Next Regular"/>
              </a:defRPr>
            </a:lvl1pPr>
            <a:lvl2pPr defTabSz="825500">
              <a:spcBef>
                <a:spcPts val="3200"/>
              </a:spcBef>
              <a:defRPr sz="5400" b="1" u="sng" cap="none" spc="-53">
                <a:latin typeface="+mn-lt"/>
                <a:ea typeface="+mn-ea"/>
                <a:cs typeface="+mn-cs"/>
                <a:sym typeface="Avenir Next Regular"/>
              </a:defRPr>
            </a:lvl2pPr>
            <a:lvl3pPr defTabSz="825500">
              <a:spcBef>
                <a:spcPts val="3200"/>
              </a:spcBef>
              <a:defRPr sz="5400" b="1" u="sng" cap="none" spc="-53">
                <a:latin typeface="+mn-lt"/>
                <a:ea typeface="+mn-ea"/>
                <a:cs typeface="+mn-cs"/>
                <a:sym typeface="Avenir Next Regular"/>
              </a:defRPr>
            </a:lvl3pPr>
            <a:lvl4pPr defTabSz="825500">
              <a:spcBef>
                <a:spcPts val="3200"/>
              </a:spcBef>
              <a:defRPr sz="5400" b="1" u="sng" cap="none" spc="-53">
                <a:latin typeface="+mn-lt"/>
                <a:ea typeface="+mn-ea"/>
                <a:cs typeface="+mn-cs"/>
                <a:sym typeface="Avenir Next Regular"/>
              </a:defRPr>
            </a:lvl4pPr>
            <a:lvl5pPr defTabSz="825500">
              <a:spcBef>
                <a:spcPts val="3200"/>
              </a:spcBef>
              <a:defRPr sz="5400" b="1" u="sng" cap="none" spc="-53">
                <a:latin typeface="+mn-lt"/>
                <a:ea typeface="+mn-ea"/>
                <a:cs typeface="+mn-cs"/>
                <a:sym typeface="Avenir Next Regular"/>
              </a:defRPr>
            </a:lvl5pPr>
          </a:lstStyle>
          <a:p>
            <a:r>
              <a:t>议程主题</a:t>
            </a:r>
          </a:p>
          <a:p>
            <a:pPr lvl="1"/>
            <a:endParaRPr/>
          </a:p>
          <a:p>
            <a:pPr lvl="2"/>
            <a:endParaRPr/>
          </a:p>
          <a:p>
            <a:pPr lvl="3"/>
            <a:endParaRPr/>
          </a:p>
          <a:p>
            <a:pPr lvl="4"/>
            <a:endParaRPr/>
          </a:p>
        </p:txBody>
      </p:sp>
      <p:sp>
        <p:nvSpPr>
          <p:cNvPr id="99" name="议程标题"/>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议程标题</a:t>
            </a:r>
          </a:p>
        </p:txBody>
      </p:sp>
      <p:sp>
        <p:nvSpPr>
          <p:cNvPr id="1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演示文稿标题"/>
          <p:cNvSpPr txBox="1">
            <a:spLocks noGrp="1"/>
          </p:cNvSpPr>
          <p:nvPr>
            <p:ph type="title" hasCustomPrompt="1"/>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演示文稿标题</a:t>
            </a:r>
          </a:p>
        </p:txBody>
      </p:sp>
      <p:sp>
        <p:nvSpPr>
          <p:cNvPr id="3" name="正文级别 1…"/>
          <p:cNvSpPr txBox="1">
            <a:spLocks noGrp="1"/>
          </p:cNvSpPr>
          <p:nvPr>
            <p:ph type="body" idx="1" hasCustomPrompt="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演示文稿副标题 </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22788372" y="12964160"/>
            <a:ext cx="379477" cy="419101"/>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Avenir Next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Avenir Next Regular"/>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Avenir Next Demi Bold"/>
          <a:ea typeface="Avenir Next Demi Bold"/>
          <a:cs typeface="Avenir Next Demi Bold"/>
          <a:sym typeface="Avenir Next Demi 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hyperlink" Target="mailto:changlong.ji@telecom-sudparis.e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Modeling User Activity Preference by Leveraging…"/>
          <p:cNvSpPr txBox="1"/>
          <p:nvPr/>
        </p:nvSpPr>
        <p:spPr>
          <a:xfrm>
            <a:off x="1720574" y="3646204"/>
            <a:ext cx="20942852" cy="4903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1200"/>
              </a:spcBef>
              <a:tabLst/>
              <a:defRPr sz="6000" spc="0">
                <a:latin typeface="Times Roman"/>
                <a:ea typeface="Times Roman"/>
                <a:cs typeface="Times Roman"/>
                <a:sym typeface="Times Roman"/>
              </a:defRPr>
            </a:pPr>
            <a:r>
              <a:rPr lang="en-US" altLang="zh-CN" sz="6000" dirty="0"/>
              <a:t>Membership Inference Attack and Differential Privacy</a:t>
            </a:r>
            <a:endParaRPr lang="en-GB" altLang="zh-CN" sz="6000" dirty="0"/>
          </a:p>
          <a:p>
            <a:pPr defTabSz="457200">
              <a:lnSpc>
                <a:spcPct val="100000"/>
              </a:lnSpc>
              <a:spcBef>
                <a:spcPts val="1200"/>
              </a:spcBef>
              <a:tabLst/>
              <a:defRPr sz="6000" spc="0">
                <a:latin typeface="Times Roman"/>
                <a:ea typeface="Times Roman"/>
                <a:cs typeface="Times Roman"/>
                <a:sym typeface="Times Roman"/>
              </a:defRPr>
            </a:pPr>
            <a:endParaRPr lang="en-GB" dirty="0"/>
          </a:p>
          <a:p>
            <a:pPr defTabSz="457200">
              <a:lnSpc>
                <a:spcPct val="100000"/>
              </a:lnSpc>
              <a:spcBef>
                <a:spcPts val="1200"/>
              </a:spcBef>
              <a:tabLst/>
              <a:defRPr sz="6000" spc="0">
                <a:latin typeface="Times Roman"/>
                <a:ea typeface="Times Roman"/>
                <a:cs typeface="Times Roman"/>
                <a:sym typeface="Times Roman"/>
              </a:defRPr>
            </a:pPr>
            <a:r>
              <a:rPr lang="en-GB" sz="4400" dirty="0"/>
              <a:t>A Way of Attack and A Way of Defence</a:t>
            </a:r>
            <a:r>
              <a:rPr lang="zh-CN" altLang="en-US" sz="4400" dirty="0"/>
              <a:t> </a:t>
            </a:r>
            <a:r>
              <a:rPr lang="en-US" altLang="zh-CN" sz="4400" dirty="0"/>
              <a:t>of Computer Security</a:t>
            </a:r>
          </a:p>
          <a:p>
            <a:pPr defTabSz="457200">
              <a:lnSpc>
                <a:spcPct val="100000"/>
              </a:lnSpc>
              <a:spcBef>
                <a:spcPts val="1200"/>
              </a:spcBef>
              <a:tabLst/>
              <a:defRPr sz="6000" spc="0">
                <a:latin typeface="Times Roman"/>
                <a:ea typeface="Times Roman"/>
                <a:cs typeface="Times Roman"/>
                <a:sym typeface="Times Roman"/>
              </a:defRPr>
            </a:pPr>
            <a:endParaRPr lang="en-US" sz="4800" dirty="0"/>
          </a:p>
          <a:p>
            <a:pPr defTabSz="457200">
              <a:lnSpc>
                <a:spcPct val="100000"/>
              </a:lnSpc>
              <a:spcBef>
                <a:spcPts val="1200"/>
              </a:spcBef>
              <a:tabLst/>
              <a:defRPr sz="6000" spc="0">
                <a:latin typeface="Times Roman"/>
                <a:ea typeface="Times Roman"/>
                <a:cs typeface="Times Roman"/>
                <a:sym typeface="Times Roman"/>
              </a:defRPr>
            </a:pPr>
            <a:r>
              <a:rPr dirty="0"/>
              <a:t> </a:t>
            </a:r>
          </a:p>
        </p:txBody>
      </p:sp>
      <p:sp>
        <p:nvSpPr>
          <p:cNvPr id="161" name="Presentation of A Brief Introduction"/>
          <p:cNvSpPr txBox="1"/>
          <p:nvPr/>
        </p:nvSpPr>
        <p:spPr>
          <a:xfrm>
            <a:off x="6846950" y="8754646"/>
            <a:ext cx="10690099"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1" spc="-59"/>
            </a:lvl1pPr>
          </a:lstStyle>
          <a:p>
            <a:r>
              <a:rPr dirty="0"/>
              <a:t>Presentation of A Brief Introduction</a:t>
            </a:r>
          </a:p>
        </p:txBody>
      </p:sp>
      <p:pic>
        <p:nvPicPr>
          <p:cNvPr id="162"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63" name="Changlong Ji…"/>
          <p:cNvSpPr txBox="1"/>
          <p:nvPr/>
        </p:nvSpPr>
        <p:spPr>
          <a:xfrm>
            <a:off x="1201340" y="10591841"/>
            <a:ext cx="21971003"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defRPr sz="3800" spc="-38"/>
            </a:pPr>
            <a:r>
              <a:rPr dirty="0"/>
              <a:t> Changlong Ji </a:t>
            </a:r>
            <a:endParaRPr sz="3400" spc="-34" dirty="0"/>
          </a:p>
          <a:p>
            <a:pPr>
              <a:defRPr sz="3800" spc="-38"/>
            </a:pPr>
            <a:r>
              <a:rPr u="sng" dirty="0">
                <a:hlinkClick r:id="rId4"/>
              </a:rPr>
              <a:t>changlong.ji@telecom-sudparis.eu</a:t>
            </a:r>
            <a:r>
              <a:rPr dirty="0"/>
              <a:t>   </a:t>
            </a:r>
          </a:p>
          <a:p>
            <a:pPr>
              <a:defRPr sz="3800" spc="-38"/>
            </a:pPr>
            <a:r>
              <a:rPr dirty="0"/>
              <a:t>202</a:t>
            </a:r>
            <a:r>
              <a:rPr lang="en-US" dirty="0"/>
              <a:t>3</a:t>
            </a:r>
            <a:r>
              <a:rPr dirty="0"/>
              <a:t>.</a:t>
            </a:r>
            <a:r>
              <a:rPr lang="en-US" dirty="0"/>
              <a:t>Jan</a:t>
            </a:r>
            <a:r>
              <a:rPr dirty="0"/>
              <a:t>.</a:t>
            </a:r>
            <a:r>
              <a:rPr lang="en-US" dirty="0"/>
              <a:t>19</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4"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 name="II. Specific work - DIFFICULTIES">
            <a:extLst>
              <a:ext uri="{FF2B5EF4-FFF2-40B4-BE49-F238E27FC236}">
                <a16:creationId xmlns:a16="http://schemas.microsoft.com/office/drawing/2014/main" id="{D9BBB141-458E-D24E-052A-3A2B642FB4ED}"/>
              </a:ext>
            </a:extLst>
          </p:cNvPr>
          <p:cNvSpPr txBox="1"/>
          <p:nvPr/>
        </p:nvSpPr>
        <p:spPr>
          <a:xfrm>
            <a:off x="367300" y="746739"/>
            <a:ext cx="1904046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dirty="0"/>
              <a:t>II.</a:t>
            </a:r>
            <a:r>
              <a:rPr lang="en-US" dirty="0"/>
              <a:t> attack classification </a:t>
            </a:r>
            <a:r>
              <a:rPr lang="en-US" sz="3600" dirty="0"/>
              <a:t>– membership inference attack – </a:t>
            </a:r>
            <a:r>
              <a:rPr lang="en-US" sz="2800" dirty="0"/>
              <a:t>data augmentation</a:t>
            </a:r>
            <a:endParaRPr sz="2800" spc="-104" dirty="0"/>
          </a:p>
        </p:txBody>
      </p:sp>
      <p:pic>
        <p:nvPicPr>
          <p:cNvPr id="1026" name="Picture 2" descr="png">
            <a:extLst>
              <a:ext uri="{FF2B5EF4-FFF2-40B4-BE49-F238E27FC236}">
                <a16:creationId xmlns:a16="http://schemas.microsoft.com/office/drawing/2014/main" id="{021524D3-5703-29EC-6548-3AB85F658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91" y="2495646"/>
            <a:ext cx="7010401"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a:extLst>
              <a:ext uri="{FF2B5EF4-FFF2-40B4-BE49-F238E27FC236}">
                <a16:creationId xmlns:a16="http://schemas.microsoft.com/office/drawing/2014/main" id="{669322CB-A692-1050-352D-FC3A0A63B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071" y="1754372"/>
            <a:ext cx="7264400" cy="494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ng">
            <a:extLst>
              <a:ext uri="{FF2B5EF4-FFF2-40B4-BE49-F238E27FC236}">
                <a16:creationId xmlns:a16="http://schemas.microsoft.com/office/drawing/2014/main" id="{B4EB00EC-1B7F-10CE-9FA7-AD4B196DD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930" y="2513907"/>
            <a:ext cx="7010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ng">
            <a:extLst>
              <a:ext uri="{FF2B5EF4-FFF2-40B4-BE49-F238E27FC236}">
                <a16:creationId xmlns:a16="http://schemas.microsoft.com/office/drawing/2014/main" id="{CDBF6EBF-DFF2-DAFE-0845-799768A2BB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791" y="8165805"/>
            <a:ext cx="7010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ng">
            <a:extLst>
              <a:ext uri="{FF2B5EF4-FFF2-40B4-BE49-F238E27FC236}">
                <a16:creationId xmlns:a16="http://schemas.microsoft.com/office/drawing/2014/main" id="{8E1A7CA5-4D1D-ABDC-7FF8-86EB968176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2531" y="8165805"/>
            <a:ext cx="7010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ng">
            <a:extLst>
              <a:ext uri="{FF2B5EF4-FFF2-40B4-BE49-F238E27FC236}">
                <a16:creationId xmlns:a16="http://schemas.microsoft.com/office/drawing/2014/main" id="{DF676D11-BAA9-8991-AFE2-0CC0897DF9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91098" y="6858000"/>
            <a:ext cx="7010400" cy="513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8"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09" name="II. Specific work - detailed work"/>
          <p:cNvSpPr txBox="1"/>
          <p:nvPr/>
        </p:nvSpPr>
        <p:spPr>
          <a:xfrm>
            <a:off x="367300" y="746739"/>
            <a:ext cx="11943334"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lang="en-US" altLang="zh-CN" sz="4500" cap="all" spc="-135" dirty="0">
                <a:latin typeface="Avenir Next Demi Bold"/>
              </a:rPr>
              <a:t>Ⅲ. Defense classification </a:t>
            </a:r>
            <a:r>
              <a:rPr lang="en-US" altLang="zh-CN" sz="3600" cap="all" spc="-135" dirty="0">
                <a:latin typeface="Avenir Next Demi Bold"/>
              </a:rPr>
              <a:t>– all categories </a:t>
            </a:r>
            <a:endParaRPr sz="3600" cap="all" spc="-135" dirty="0">
              <a:latin typeface="Avenir Next Demi Bold"/>
            </a:endParaRPr>
          </a:p>
        </p:txBody>
      </p:sp>
      <p:pic>
        <p:nvPicPr>
          <p:cNvPr id="2" name="图片 1">
            <a:extLst>
              <a:ext uri="{FF2B5EF4-FFF2-40B4-BE49-F238E27FC236}">
                <a16:creationId xmlns:a16="http://schemas.microsoft.com/office/drawing/2014/main" id="{085B863B-A05B-A536-999E-D3C391269EB1}"/>
              </a:ext>
            </a:extLst>
          </p:cNvPr>
          <p:cNvPicPr>
            <a:picLocks noChangeAspect="1"/>
          </p:cNvPicPr>
          <p:nvPr/>
        </p:nvPicPr>
        <p:blipFill>
          <a:blip r:embed="rId4"/>
          <a:stretch>
            <a:fillRect/>
          </a:stretch>
        </p:blipFill>
        <p:spPr>
          <a:xfrm>
            <a:off x="5148815" y="2896848"/>
            <a:ext cx="14086368" cy="8646861"/>
          </a:xfrm>
          <a:prstGeom prst="rect">
            <a:avLst/>
          </a:prstGeom>
        </p:spPr>
      </p:pic>
      <p:sp>
        <p:nvSpPr>
          <p:cNvPr id="3" name="We separately consider the spatial and temporal characteristics of user activity preference in LBSNs.…">
            <a:extLst>
              <a:ext uri="{FF2B5EF4-FFF2-40B4-BE49-F238E27FC236}">
                <a16:creationId xmlns:a16="http://schemas.microsoft.com/office/drawing/2014/main" id="{DBCB1CCC-32B6-4C34-A0D7-5C08F7538644}"/>
              </a:ext>
            </a:extLst>
          </p:cNvPr>
          <p:cNvSpPr txBox="1"/>
          <p:nvPr/>
        </p:nvSpPr>
        <p:spPr>
          <a:xfrm>
            <a:off x="1678004" y="1415419"/>
            <a:ext cx="21027991" cy="1449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200000"/>
              </a:lnSpc>
              <a:buSzPct val="100000"/>
              <a:defRPr sz="5000" spc="-50"/>
            </a:pPr>
            <a:r>
              <a:rPr lang="en-GB" dirty="0"/>
              <a:t>Overview of existing approaches</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13"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 name="II. Specific work - detailed work">
            <a:extLst>
              <a:ext uri="{FF2B5EF4-FFF2-40B4-BE49-F238E27FC236}">
                <a16:creationId xmlns:a16="http://schemas.microsoft.com/office/drawing/2014/main" id="{D3D3D041-911C-9861-0C4F-4DA1779DB095}"/>
              </a:ext>
            </a:extLst>
          </p:cNvPr>
          <p:cNvSpPr txBox="1"/>
          <p:nvPr/>
        </p:nvSpPr>
        <p:spPr>
          <a:xfrm>
            <a:off x="367300" y="746739"/>
            <a:ext cx="15538228"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lang="en-US" altLang="zh-CN" sz="4500" cap="all" spc="-135" dirty="0">
                <a:latin typeface="Avenir Next Demi Bold"/>
              </a:rPr>
              <a:t>Ⅲ. Defense classification </a:t>
            </a:r>
            <a:r>
              <a:rPr lang="en-US" altLang="zh-CN" sz="3600" cap="all" spc="-135" dirty="0">
                <a:latin typeface="Avenir Next Demi Bold"/>
              </a:rPr>
              <a:t>– differential privacy - </a:t>
            </a:r>
            <a:r>
              <a:rPr lang="en-US" altLang="zh-CN" sz="2400" cap="all" spc="-135" dirty="0">
                <a:latin typeface="Avenir Next Demi Bold"/>
              </a:rPr>
              <a:t>background</a:t>
            </a:r>
            <a:endParaRPr sz="2400" cap="all" spc="-135" dirty="0">
              <a:latin typeface="Avenir Next Demi Bold"/>
            </a:endParaRPr>
          </a:p>
        </p:txBody>
      </p:sp>
      <p:pic>
        <p:nvPicPr>
          <p:cNvPr id="3" name="图片 2">
            <a:extLst>
              <a:ext uri="{FF2B5EF4-FFF2-40B4-BE49-F238E27FC236}">
                <a16:creationId xmlns:a16="http://schemas.microsoft.com/office/drawing/2014/main" id="{F02434F4-C565-AC59-E185-DFBAB62522C2}"/>
              </a:ext>
            </a:extLst>
          </p:cNvPr>
          <p:cNvPicPr>
            <a:picLocks noChangeAspect="1"/>
          </p:cNvPicPr>
          <p:nvPr/>
        </p:nvPicPr>
        <p:blipFill>
          <a:blip r:embed="rId4"/>
          <a:stretch>
            <a:fillRect/>
          </a:stretch>
        </p:blipFill>
        <p:spPr>
          <a:xfrm>
            <a:off x="7072423" y="7574247"/>
            <a:ext cx="9833344" cy="5028097"/>
          </a:xfrm>
          <a:prstGeom prst="rect">
            <a:avLst/>
          </a:prstGeom>
        </p:spPr>
      </p:pic>
      <p:sp>
        <p:nvSpPr>
          <p:cNvPr id="4" name="We separately consider the spatial and temporal characteristics of user activity preference in LBSNs.…">
            <a:extLst>
              <a:ext uri="{FF2B5EF4-FFF2-40B4-BE49-F238E27FC236}">
                <a16:creationId xmlns:a16="http://schemas.microsoft.com/office/drawing/2014/main" id="{F76D4B7A-ED5F-FD70-527F-EC90F3A62140}"/>
              </a:ext>
            </a:extLst>
          </p:cNvPr>
          <p:cNvSpPr txBox="1"/>
          <p:nvPr/>
        </p:nvSpPr>
        <p:spPr>
          <a:xfrm>
            <a:off x="1678004" y="1541828"/>
            <a:ext cx="21027991" cy="6065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dirty="0"/>
              <a:t>Assuming that there is a marriage database, 2 are single and 8 are married, you can only check how many people are single but it is not allowed to check who is single. At the beginning of the inquiry, it was found that 2 people were single; now Bob went to register his marital status, and after checking again, he found 3 people were single. So Bob is single.</a:t>
            </a:r>
            <a:endParaRPr dirty="0"/>
          </a:p>
        </p:txBody>
      </p:sp>
      <p:sp>
        <p:nvSpPr>
          <p:cNvPr id="5" name="矩形 4">
            <a:extLst>
              <a:ext uri="{FF2B5EF4-FFF2-40B4-BE49-F238E27FC236}">
                <a16:creationId xmlns:a16="http://schemas.microsoft.com/office/drawing/2014/main" id="{BBD26FB0-C12E-42D1-0BF8-3663FBDC6EA0}"/>
              </a:ext>
            </a:extLst>
          </p:cNvPr>
          <p:cNvSpPr/>
          <p:nvPr/>
        </p:nvSpPr>
        <p:spPr>
          <a:xfrm>
            <a:off x="7485321" y="10518311"/>
            <a:ext cx="1935126" cy="4411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rPr>
              <a:t>3 single</a:t>
            </a:r>
            <a:endParaRPr kumimoji="0" lang="zh-CN" altLang="en-US"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endParaRPr>
          </a:p>
        </p:txBody>
      </p:sp>
      <p:sp>
        <p:nvSpPr>
          <p:cNvPr id="6" name="矩形 5">
            <a:extLst>
              <a:ext uri="{FF2B5EF4-FFF2-40B4-BE49-F238E27FC236}">
                <a16:creationId xmlns:a16="http://schemas.microsoft.com/office/drawing/2014/main" id="{32590683-C9B2-9F05-9301-83FAAF616E12}"/>
              </a:ext>
            </a:extLst>
          </p:cNvPr>
          <p:cNvSpPr/>
          <p:nvPr/>
        </p:nvSpPr>
        <p:spPr>
          <a:xfrm>
            <a:off x="14814866" y="10518311"/>
            <a:ext cx="1935126" cy="4411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2200" spc="-44" dirty="0">
                <a:solidFill>
                  <a:sysClr val="windowText" lastClr="000000"/>
                </a:solidFill>
                <a:latin typeface="Avenir Next Demi Bold"/>
                <a:ea typeface="Avenir Next Demi Bold"/>
                <a:cs typeface="Avenir Next Demi Bold"/>
                <a:sym typeface="Avenir Next Demi Bold"/>
              </a:rPr>
              <a:t>2</a:t>
            </a:r>
            <a:r>
              <a:rPr kumimoji="0" lang="en-US" altLang="zh-CN"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rPr>
              <a:t> single</a:t>
            </a:r>
            <a:endParaRPr kumimoji="0" lang="zh-CN" altLang="en-US"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endParaRPr>
          </a:p>
        </p:txBody>
      </p:sp>
      <p:sp>
        <p:nvSpPr>
          <p:cNvPr id="7" name="矩形 6">
            <a:extLst>
              <a:ext uri="{FF2B5EF4-FFF2-40B4-BE49-F238E27FC236}">
                <a16:creationId xmlns:a16="http://schemas.microsoft.com/office/drawing/2014/main" id="{1EF9235B-0DF0-CC09-6EB3-1E93A6AEC467}"/>
              </a:ext>
            </a:extLst>
          </p:cNvPr>
          <p:cNvSpPr/>
          <p:nvPr/>
        </p:nvSpPr>
        <p:spPr>
          <a:xfrm>
            <a:off x="12624116" y="12602344"/>
            <a:ext cx="1935126" cy="4411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rPr>
              <a:t>single</a:t>
            </a:r>
            <a:endParaRPr kumimoji="0" lang="zh-CN" altLang="en-US" sz="2200" b="0" i="0" u="none" strike="noStrike" cap="none" spc="-44" normalizeH="0" baseline="0" dirty="0">
              <a:ln>
                <a:noFill/>
              </a:ln>
              <a:solidFill>
                <a:sysClr val="windowText" lastClr="000000"/>
              </a:solidFill>
              <a:effectLst/>
              <a:uFillTx/>
              <a:latin typeface="Avenir Next Demi Bold"/>
              <a:ea typeface="Avenir Next Demi Bold"/>
              <a:cs typeface="Avenir Next Demi Bold"/>
              <a:sym typeface="Avenir Next Demi Bo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17"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18" name="II. Specific work - detailed work"/>
          <p:cNvSpPr txBox="1"/>
          <p:nvPr/>
        </p:nvSpPr>
        <p:spPr>
          <a:xfrm>
            <a:off x="367300" y="823683"/>
            <a:ext cx="102657"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endParaRPr sz="3500" spc="-104" dirty="0"/>
          </a:p>
        </p:txBody>
      </p:sp>
      <p:sp>
        <p:nvSpPr>
          <p:cNvPr id="3" name="II. Specific work - detailed work">
            <a:extLst>
              <a:ext uri="{FF2B5EF4-FFF2-40B4-BE49-F238E27FC236}">
                <a16:creationId xmlns:a16="http://schemas.microsoft.com/office/drawing/2014/main" id="{6D6B8639-54B5-9F1E-3829-219DC28BD8A7}"/>
              </a:ext>
            </a:extLst>
          </p:cNvPr>
          <p:cNvSpPr txBox="1"/>
          <p:nvPr/>
        </p:nvSpPr>
        <p:spPr>
          <a:xfrm>
            <a:off x="367300" y="746739"/>
            <a:ext cx="1499448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lang="en-US" altLang="zh-CN" sz="4500" cap="all" spc="-135" dirty="0">
                <a:latin typeface="Avenir Next Demi Bold"/>
              </a:rPr>
              <a:t>Ⅲ. Defense classification </a:t>
            </a:r>
            <a:r>
              <a:rPr lang="en-US" altLang="zh-CN" sz="3600" cap="all" spc="-135" dirty="0">
                <a:latin typeface="Avenir Next Demi Bold"/>
              </a:rPr>
              <a:t>– differential privacy – </a:t>
            </a:r>
            <a:r>
              <a:rPr lang="en-US" altLang="zh-CN" sz="2400" cap="all" spc="-135" dirty="0">
                <a:latin typeface="Avenir Next Demi Bold"/>
              </a:rPr>
              <a:t>main idea</a:t>
            </a:r>
            <a:endParaRPr sz="2400" cap="all" spc="-135" dirty="0">
              <a:latin typeface="Avenir Next Demi Bold"/>
            </a:endParaRPr>
          </a:p>
        </p:txBody>
      </p:sp>
      <p:pic>
        <p:nvPicPr>
          <p:cNvPr id="4" name="图片 3">
            <a:extLst>
              <a:ext uri="{FF2B5EF4-FFF2-40B4-BE49-F238E27FC236}">
                <a16:creationId xmlns:a16="http://schemas.microsoft.com/office/drawing/2014/main" id="{4AAF5580-90D5-9AD1-C4CE-815FFCAFCE56}"/>
              </a:ext>
            </a:extLst>
          </p:cNvPr>
          <p:cNvPicPr>
            <a:picLocks noChangeAspect="1"/>
          </p:cNvPicPr>
          <p:nvPr/>
        </p:nvPicPr>
        <p:blipFill>
          <a:blip r:embed="rId4"/>
          <a:stretch>
            <a:fillRect/>
          </a:stretch>
        </p:blipFill>
        <p:spPr>
          <a:xfrm>
            <a:off x="8307641" y="7607591"/>
            <a:ext cx="7768718" cy="5361670"/>
          </a:xfrm>
          <a:prstGeom prst="rect">
            <a:avLst/>
          </a:prstGeom>
        </p:spPr>
      </p:pic>
      <p:sp>
        <p:nvSpPr>
          <p:cNvPr id="5" name="We separately consider the spatial and temporal characteristics of user activity preference in LBSNs.…">
            <a:extLst>
              <a:ext uri="{FF2B5EF4-FFF2-40B4-BE49-F238E27FC236}">
                <a16:creationId xmlns:a16="http://schemas.microsoft.com/office/drawing/2014/main" id="{EFAE0786-15E0-88A2-3660-8543F595A6CF}"/>
              </a:ext>
            </a:extLst>
          </p:cNvPr>
          <p:cNvSpPr txBox="1"/>
          <p:nvPr/>
        </p:nvSpPr>
        <p:spPr>
          <a:xfrm>
            <a:off x="1678004" y="1541828"/>
            <a:ext cx="21027991" cy="6065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dirty="0"/>
              <a:t>Now, if Bob is not in the database, the result may be 2.5; if Bob is, the result may be 2.5; The probability of getting a certain result from the query of the two data sets is so close that we can't tell which data set the result comes from. In this way, the knowledge of the attacker will not change due to the presence or absence of the sample Bob.</a:t>
            </a:r>
            <a:endParaRPr dirty="0"/>
          </a:p>
        </p:txBody>
      </p:sp>
      <p:sp>
        <p:nvSpPr>
          <p:cNvPr id="6" name="矩形 5">
            <a:extLst>
              <a:ext uri="{FF2B5EF4-FFF2-40B4-BE49-F238E27FC236}">
                <a16:creationId xmlns:a16="http://schemas.microsoft.com/office/drawing/2014/main" id="{17C977CB-5B7D-2272-7468-684E469830BC}"/>
              </a:ext>
            </a:extLst>
          </p:cNvPr>
          <p:cNvSpPr/>
          <p:nvPr/>
        </p:nvSpPr>
        <p:spPr>
          <a:xfrm>
            <a:off x="14502809" y="12602344"/>
            <a:ext cx="1573550" cy="3669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2200" b="0" i="0" u="none" strike="noStrike" cap="none" spc="-44" normalizeH="0" baseline="0" dirty="0">
              <a:ln>
                <a:noFill/>
              </a:ln>
              <a:solidFill>
                <a:srgbClr val="FFFFFF"/>
              </a:solidFill>
              <a:effectLst/>
              <a:uFillTx/>
              <a:latin typeface="Avenir Next Demi Bold"/>
              <a:ea typeface="Avenir Next Demi Bold"/>
              <a:cs typeface="Avenir Next Demi Bold"/>
              <a:sym typeface="Avenir Next Demi Bo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22"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 name="II. Specific work - detailed work">
            <a:extLst>
              <a:ext uri="{FF2B5EF4-FFF2-40B4-BE49-F238E27FC236}">
                <a16:creationId xmlns:a16="http://schemas.microsoft.com/office/drawing/2014/main" id="{2359381E-97D2-6381-81F3-DE91169F3AFA}"/>
              </a:ext>
            </a:extLst>
          </p:cNvPr>
          <p:cNvSpPr txBox="1"/>
          <p:nvPr/>
        </p:nvSpPr>
        <p:spPr>
          <a:xfrm>
            <a:off x="367300" y="746739"/>
            <a:ext cx="15599463"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lang="en-US" altLang="zh-CN" sz="4500" cap="all" spc="-135" dirty="0">
                <a:latin typeface="Avenir Next Demi Bold"/>
              </a:rPr>
              <a:t>Ⅲ. Defense classification </a:t>
            </a:r>
            <a:r>
              <a:rPr lang="en-US" altLang="zh-CN" sz="3600" cap="all" spc="-135" dirty="0">
                <a:latin typeface="Avenir Next Demi Bold"/>
              </a:rPr>
              <a:t>– differential privacy – </a:t>
            </a:r>
            <a:r>
              <a:rPr lang="en-US" altLang="zh-CN" sz="2400" cap="all" spc="-135" dirty="0">
                <a:latin typeface="Avenir Next Demi Bold"/>
              </a:rPr>
              <a:t>formulation</a:t>
            </a:r>
            <a:endParaRPr sz="2400" cap="all" spc="-135" dirty="0">
              <a:latin typeface="Avenir Next Demi Bold"/>
            </a:endParaRPr>
          </a:p>
        </p:txBody>
      </p:sp>
      <p:sp>
        <p:nvSpPr>
          <p:cNvPr id="3" name="We separately consider the spatial and temporal characteristics of user activity preference in LBSNs.…">
            <a:extLst>
              <a:ext uri="{FF2B5EF4-FFF2-40B4-BE49-F238E27FC236}">
                <a16:creationId xmlns:a16="http://schemas.microsoft.com/office/drawing/2014/main" id="{5B592E73-188E-C616-5B8D-7ECB797A9BFD}"/>
              </a:ext>
            </a:extLst>
          </p:cNvPr>
          <p:cNvSpPr txBox="1"/>
          <p:nvPr/>
        </p:nvSpPr>
        <p:spPr>
          <a:xfrm>
            <a:off x="1678004" y="2311269"/>
            <a:ext cx="21027991" cy="4526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dirty="0"/>
              <a:t>The above query function can be represented by </a:t>
            </a:r>
            <a:r>
              <a:rPr lang="en-GB" i="1" dirty="0">
                <a:latin typeface="Times" pitchFamily="2" charset="0"/>
              </a:rPr>
              <a:t>f(x): x </a:t>
            </a:r>
            <a:r>
              <a:rPr lang="zh-CN" altLang="en-US" b="0" i="1" dirty="0">
                <a:solidFill>
                  <a:srgbClr val="111111"/>
                </a:solidFill>
                <a:effectLst/>
                <a:latin typeface="Times" pitchFamily="2" charset="0"/>
              </a:rPr>
              <a:t>→ </a:t>
            </a:r>
            <a:r>
              <a:rPr lang="en-US" altLang="zh-CN" b="0" i="1" dirty="0">
                <a:solidFill>
                  <a:srgbClr val="111111"/>
                </a:solidFill>
                <a:effectLst/>
                <a:latin typeface="Times" pitchFamily="2" charset="0"/>
              </a:rPr>
              <a:t>R </a:t>
            </a:r>
            <a:r>
              <a:rPr lang="en-GB" dirty="0"/>
              <a:t>(here only consider the case where the output result is 1D), and the random noise can be represented by </a:t>
            </a:r>
            <a:r>
              <a:rPr lang="en-GB" i="1" dirty="0">
                <a:latin typeface="Times" pitchFamily="2" charset="0"/>
              </a:rPr>
              <a:t>r. </a:t>
            </a:r>
            <a:r>
              <a:rPr lang="en-GB" sz="5000" spc="-50" dirty="0"/>
              <a:t>The final query result is </a:t>
            </a:r>
            <a:r>
              <a:rPr lang="en-GB" sz="5000" i="1" spc="-50" dirty="0">
                <a:latin typeface="Times" pitchFamily="2" charset="0"/>
              </a:rPr>
              <a:t>M(x) = f(x) + r</a:t>
            </a:r>
            <a:r>
              <a:rPr lang="en-GB" sz="5000" spc="-50" dirty="0"/>
              <a:t>, For two datasets </a:t>
            </a:r>
            <a:r>
              <a:rPr lang="en-GB" sz="5000" i="1" spc="-50" dirty="0">
                <a:latin typeface="Times" pitchFamily="2" charset="0"/>
              </a:rPr>
              <a:t>x, x’ </a:t>
            </a:r>
            <a:r>
              <a:rPr lang="en-GB" sz="5000" spc="-50" dirty="0"/>
              <a:t>with a Hamming distance of 1, for any output set </a:t>
            </a:r>
            <a:r>
              <a:rPr lang="en-GB" sz="5000" i="1" spc="-50" dirty="0">
                <a:latin typeface="Times" pitchFamily="2" charset="0"/>
              </a:rPr>
              <a:t>a</a:t>
            </a:r>
            <a:r>
              <a:rPr lang="en-GB" sz="5000" spc="-50" dirty="0"/>
              <a:t>:</a:t>
            </a:r>
            <a:endParaRPr sz="5000" spc="-50" dirty="0"/>
          </a:p>
        </p:txBody>
      </p:sp>
      <p:pic>
        <p:nvPicPr>
          <p:cNvPr id="3074" name="Picture 2">
            <a:extLst>
              <a:ext uri="{FF2B5EF4-FFF2-40B4-BE49-F238E27FC236}">
                <a16:creationId xmlns:a16="http://schemas.microsoft.com/office/drawing/2014/main" id="{A207BD4D-AB5F-F569-5578-BA4559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636" y="8148430"/>
            <a:ext cx="13002725" cy="962251"/>
          </a:xfrm>
          <a:prstGeom prst="rect">
            <a:avLst/>
          </a:prstGeom>
          <a:noFill/>
          <a:extLst>
            <a:ext uri="{909E8E84-426E-40DD-AFC4-6F175D3DCCD1}">
              <a14:hiddenFill xmlns:a14="http://schemas.microsoft.com/office/drawing/2010/main">
                <a:solidFill>
                  <a:srgbClr val="FFFFFF"/>
                </a:solidFill>
              </a14:hiddenFill>
            </a:ext>
          </a:extLst>
        </p:spPr>
      </p:pic>
      <p:sp>
        <p:nvSpPr>
          <p:cNvPr id="4" name="We separately consider the spatial and temporal characteristics of user activity preference in LBSNs.…">
            <a:extLst>
              <a:ext uri="{FF2B5EF4-FFF2-40B4-BE49-F238E27FC236}">
                <a16:creationId xmlns:a16="http://schemas.microsoft.com/office/drawing/2014/main" id="{E663062F-5F5E-70AA-A31F-E8CD039CD1F9}"/>
              </a:ext>
            </a:extLst>
          </p:cNvPr>
          <p:cNvSpPr txBox="1"/>
          <p:nvPr/>
        </p:nvSpPr>
        <p:spPr>
          <a:xfrm>
            <a:off x="1234982" y="9328299"/>
            <a:ext cx="21027991" cy="2987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sz="5000" spc="-50" dirty="0"/>
              <a:t>And </a:t>
            </a:r>
            <a:r>
              <a:rPr lang="el-GR" altLang="zh-CN" sz="5000" i="1" spc="-50" dirty="0">
                <a:latin typeface="Times" pitchFamily="2" charset="0"/>
              </a:rPr>
              <a:t>ε</a:t>
            </a:r>
            <a:r>
              <a:rPr lang="en-GB" sz="5000" spc="-50" dirty="0"/>
              <a:t> is called the privacy budget. Generally speaking, the smaller </a:t>
            </a:r>
            <a:r>
              <a:rPr lang="el-GR" altLang="zh-CN" sz="5000" i="1" spc="-50" dirty="0">
                <a:latin typeface="Times" pitchFamily="2" charset="0"/>
              </a:rPr>
              <a:t>ε</a:t>
            </a:r>
            <a:r>
              <a:rPr lang="en-GB" sz="5000" spc="-50" dirty="0"/>
              <a:t> is, the better the privacy protection is, but the greater the noise added, the lower the data availability.</a:t>
            </a:r>
            <a:endParaRPr sz="5000" spc="-5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30"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3" name="IV. Conclusions">
            <a:extLst>
              <a:ext uri="{FF2B5EF4-FFF2-40B4-BE49-F238E27FC236}">
                <a16:creationId xmlns:a16="http://schemas.microsoft.com/office/drawing/2014/main" id="{2E996177-8F39-640A-3F51-EEAAFB6A328F}"/>
              </a:ext>
            </a:extLst>
          </p:cNvPr>
          <p:cNvSpPr txBox="1"/>
          <p:nvPr/>
        </p:nvSpPr>
        <p:spPr>
          <a:xfrm>
            <a:off x="367300" y="746739"/>
            <a:ext cx="9780563"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sz="4500" cap="all" spc="-135">
                <a:latin typeface="Avenir Next Demi Bold"/>
                <a:ea typeface="Avenir Next Demi Bold"/>
                <a:cs typeface="Avenir Next Demi Bold"/>
                <a:sym typeface="Avenir Next Demi Bold"/>
              </a:defRPr>
            </a:lvl1pPr>
          </a:lstStyle>
          <a:p>
            <a:r>
              <a:rPr dirty="0"/>
              <a:t>IV. </a:t>
            </a:r>
            <a:r>
              <a:rPr lang="en-US" altLang="zh-CN" dirty="0"/>
              <a:t>Current </a:t>
            </a:r>
            <a:r>
              <a:rPr lang="en-GB" altLang="zh-CN" dirty="0"/>
              <a:t>research direction</a:t>
            </a:r>
            <a:r>
              <a:rPr lang="zh-CN" altLang="en-US" dirty="0"/>
              <a:t> </a:t>
            </a:r>
            <a:endParaRPr dirty="0"/>
          </a:p>
        </p:txBody>
      </p:sp>
      <p:sp>
        <p:nvSpPr>
          <p:cNvPr id="4" name="We separately consider the spatial and temporal characteristics of user activity preference in LBSNs.…">
            <a:extLst>
              <a:ext uri="{FF2B5EF4-FFF2-40B4-BE49-F238E27FC236}">
                <a16:creationId xmlns:a16="http://schemas.microsoft.com/office/drawing/2014/main" id="{9F208BDC-17C4-DC90-733D-AC944152EF07}"/>
              </a:ext>
            </a:extLst>
          </p:cNvPr>
          <p:cNvSpPr txBox="1"/>
          <p:nvPr/>
        </p:nvSpPr>
        <p:spPr>
          <a:xfrm>
            <a:off x="1678004" y="3850152"/>
            <a:ext cx="21027991" cy="1449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endParaRPr sz="5000" spc="-50" dirty="0"/>
          </a:p>
        </p:txBody>
      </p:sp>
      <p:sp>
        <p:nvSpPr>
          <p:cNvPr id="6" name="文本框 5">
            <a:extLst>
              <a:ext uri="{FF2B5EF4-FFF2-40B4-BE49-F238E27FC236}">
                <a16:creationId xmlns:a16="http://schemas.microsoft.com/office/drawing/2014/main" id="{A263F96B-28B6-110A-A19F-4CD6590F3237}"/>
              </a:ext>
            </a:extLst>
          </p:cNvPr>
          <p:cNvSpPr txBox="1"/>
          <p:nvPr/>
        </p:nvSpPr>
        <p:spPr>
          <a:xfrm>
            <a:off x="10240988" y="3952240"/>
            <a:ext cx="102657"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zh-CN" altLang="en-US" sz="2600" b="0" i="0" u="none" strike="noStrike" cap="none" spc="-26" normalizeH="0" baseline="0" dirty="0">
              <a:ln>
                <a:noFill/>
              </a:ln>
              <a:solidFill>
                <a:srgbClr val="000000"/>
              </a:solidFill>
              <a:effectLst/>
              <a:uFillTx/>
              <a:latin typeface="Avenir Next Condensed Regular"/>
              <a:ea typeface="Avenir Next Condensed Regular"/>
              <a:cs typeface="Avenir Next Condensed Regular"/>
              <a:sym typeface="Avenir Next Condensed Regular"/>
            </a:endParaRPr>
          </a:p>
        </p:txBody>
      </p:sp>
      <p:sp>
        <p:nvSpPr>
          <p:cNvPr id="7" name="文本框 6">
            <a:extLst>
              <a:ext uri="{FF2B5EF4-FFF2-40B4-BE49-F238E27FC236}">
                <a16:creationId xmlns:a16="http://schemas.microsoft.com/office/drawing/2014/main" id="{BFCC22EF-B73A-5848-1D67-BD123924BA84}"/>
              </a:ext>
            </a:extLst>
          </p:cNvPr>
          <p:cNvSpPr txBox="1"/>
          <p:nvPr/>
        </p:nvSpPr>
        <p:spPr>
          <a:xfrm>
            <a:off x="10155928" y="4739049"/>
            <a:ext cx="102657"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zh-CN" altLang="en-US" sz="2600" b="0" i="0" u="none" strike="noStrike" cap="none" spc="-26" normalizeH="0" baseline="0" dirty="0">
              <a:ln>
                <a:noFill/>
              </a:ln>
              <a:solidFill>
                <a:srgbClr val="000000"/>
              </a:solidFill>
              <a:effectLst/>
              <a:uFillTx/>
              <a:latin typeface="Avenir Next Condensed Regular"/>
              <a:ea typeface="Avenir Next Condensed Regular"/>
              <a:cs typeface="Avenir Next Condensed Regular"/>
              <a:sym typeface="Avenir Next Condensed Regular"/>
            </a:endParaRPr>
          </a:p>
        </p:txBody>
      </p:sp>
      <p:sp>
        <p:nvSpPr>
          <p:cNvPr id="8" name="文本框 7">
            <a:extLst>
              <a:ext uri="{FF2B5EF4-FFF2-40B4-BE49-F238E27FC236}">
                <a16:creationId xmlns:a16="http://schemas.microsoft.com/office/drawing/2014/main" id="{C3322457-C067-545C-DF84-82BE68677FCE}"/>
              </a:ext>
            </a:extLst>
          </p:cNvPr>
          <p:cNvSpPr txBox="1"/>
          <p:nvPr/>
        </p:nvSpPr>
        <p:spPr>
          <a:xfrm>
            <a:off x="12622681" y="4462603"/>
            <a:ext cx="102657"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zh-CN" altLang="en-US" sz="2600" b="0" i="0" u="none" strike="noStrike" cap="none" spc="-26" normalizeH="0" baseline="0" dirty="0">
              <a:ln>
                <a:noFill/>
              </a:ln>
              <a:solidFill>
                <a:srgbClr val="000000"/>
              </a:solidFill>
              <a:effectLst/>
              <a:uFillTx/>
              <a:latin typeface="Avenir Next Condensed Regular"/>
              <a:ea typeface="Avenir Next Condensed Regular"/>
              <a:cs typeface="Avenir Next Condensed Regular"/>
              <a:sym typeface="Avenir Next Condensed Regular"/>
            </a:endParaRPr>
          </a:p>
        </p:txBody>
      </p:sp>
      <p:sp>
        <p:nvSpPr>
          <p:cNvPr id="9" name="文本框 8">
            <a:extLst>
              <a:ext uri="{FF2B5EF4-FFF2-40B4-BE49-F238E27FC236}">
                <a16:creationId xmlns:a16="http://schemas.microsoft.com/office/drawing/2014/main" id="{EDF62B34-FF32-BA4A-24D4-40DE71636004}"/>
              </a:ext>
            </a:extLst>
          </p:cNvPr>
          <p:cNvSpPr txBox="1"/>
          <p:nvPr/>
        </p:nvSpPr>
        <p:spPr>
          <a:xfrm>
            <a:off x="13643407" y="3930975"/>
            <a:ext cx="102657"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zh-CN" altLang="en-US" sz="2600" b="0" i="0" u="none" strike="noStrike" cap="none" spc="-26" normalizeH="0" baseline="0" dirty="0">
              <a:ln>
                <a:noFill/>
              </a:ln>
              <a:solidFill>
                <a:srgbClr val="000000"/>
              </a:solidFill>
              <a:effectLst/>
              <a:uFillTx/>
              <a:latin typeface="Avenir Next Condensed Regular"/>
              <a:ea typeface="Avenir Next Condensed Regular"/>
              <a:cs typeface="Avenir Next Condensed Regular"/>
              <a:sym typeface="Avenir Next Condensed Regular"/>
            </a:endParaRPr>
          </a:p>
        </p:txBody>
      </p:sp>
      <p:sp>
        <p:nvSpPr>
          <p:cNvPr id="10" name="文本框 9">
            <a:extLst>
              <a:ext uri="{FF2B5EF4-FFF2-40B4-BE49-F238E27FC236}">
                <a16:creationId xmlns:a16="http://schemas.microsoft.com/office/drawing/2014/main" id="{F838B4B1-B1B3-5577-A4B5-DF7EC9543A2E}"/>
              </a:ext>
            </a:extLst>
          </p:cNvPr>
          <p:cNvSpPr txBox="1"/>
          <p:nvPr/>
        </p:nvSpPr>
        <p:spPr>
          <a:xfrm>
            <a:off x="8242067" y="4632724"/>
            <a:ext cx="102657"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zh-CN" altLang="en-US" sz="2600" b="0" i="0" u="none" strike="noStrike" cap="none" spc="-26" normalizeH="0" baseline="0" dirty="0">
              <a:ln>
                <a:noFill/>
              </a:ln>
              <a:solidFill>
                <a:srgbClr val="000000"/>
              </a:solidFill>
              <a:effectLst/>
              <a:uFillTx/>
              <a:latin typeface="Avenir Next Condensed Regular"/>
              <a:ea typeface="Avenir Next Condensed Regular"/>
              <a:cs typeface="Avenir Next Condensed Regular"/>
              <a:sym typeface="Avenir Next Condensed Regular"/>
            </a:endParaRPr>
          </a:p>
        </p:txBody>
      </p:sp>
      <p:sp>
        <p:nvSpPr>
          <p:cNvPr id="13" name="We separately consider the spatial and temporal characteristics of user activity preference in LBSNs.…">
            <a:extLst>
              <a:ext uri="{FF2B5EF4-FFF2-40B4-BE49-F238E27FC236}">
                <a16:creationId xmlns:a16="http://schemas.microsoft.com/office/drawing/2014/main" id="{367C6DA7-8904-FF2C-CFBD-B455C7334CAD}"/>
              </a:ext>
            </a:extLst>
          </p:cNvPr>
          <p:cNvSpPr txBox="1"/>
          <p:nvPr/>
        </p:nvSpPr>
        <p:spPr>
          <a:xfrm>
            <a:off x="1678004" y="3748174"/>
            <a:ext cx="21796744" cy="6219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sz="5000" spc="-50" dirty="0"/>
              <a:t>1. cryptographic techniques with distributed processing algorithms</a:t>
            </a:r>
          </a:p>
          <a:p>
            <a:pPr algn="l">
              <a:lnSpc>
                <a:spcPct val="200000"/>
              </a:lnSpc>
              <a:buSzPct val="100000"/>
              <a:defRPr sz="5000" spc="-50"/>
            </a:pPr>
            <a:r>
              <a:rPr lang="en-GB" sz="5000" spc="-50" dirty="0"/>
              <a:t>2. New privacy-preserving approaches based on distributed signal processing tools</a:t>
            </a:r>
          </a:p>
          <a:p>
            <a:pPr algn="l">
              <a:lnSpc>
                <a:spcPct val="200000"/>
              </a:lnSpc>
              <a:buSzPct val="100000"/>
              <a:defRPr sz="5000" spc="-50"/>
            </a:pPr>
            <a:r>
              <a:rPr lang="en-GB" sz="5000" spc="-50" dirty="0"/>
              <a:t>3. General metrics to relate and compare several existing information-theoretical approaches </a:t>
            </a:r>
          </a:p>
          <a:p>
            <a:pPr algn="l">
              <a:lnSpc>
                <a:spcPct val="200000"/>
              </a:lnSpc>
              <a:buSzPct val="100000"/>
              <a:defRPr sz="5000" spc="-50"/>
            </a:pPr>
            <a:r>
              <a:rPr lang="en-GB" sz="5000" spc="-50" dirty="0"/>
              <a:t>4. …</a:t>
            </a:r>
            <a:endParaRPr sz="5000" spc="-5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06"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307" name="Thanks"/>
          <p:cNvSpPr txBox="1"/>
          <p:nvPr/>
        </p:nvSpPr>
        <p:spPr>
          <a:xfrm>
            <a:off x="11166742" y="5213350"/>
            <a:ext cx="4004796" cy="328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584200">
              <a:lnSpc>
                <a:spcPct val="100000"/>
              </a:lnSpc>
              <a:spcBef>
                <a:spcPts val="3300"/>
              </a:spcBef>
              <a:tabLst/>
              <a:defRPr sz="6900" spc="0">
                <a:latin typeface="Apple Chancery"/>
                <a:ea typeface="Apple Chancery"/>
                <a:cs typeface="Apple Chancery"/>
                <a:sym typeface="Apple Chancery"/>
              </a:defRPr>
            </a:lvl1pPr>
          </a:lstStyle>
          <a:p>
            <a:r>
              <a:t>Thanks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65"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66" name="INTRODUCTION…"/>
          <p:cNvSpPr txBox="1"/>
          <p:nvPr/>
        </p:nvSpPr>
        <p:spPr>
          <a:xfrm>
            <a:off x="4111393" y="3399986"/>
            <a:ext cx="9399689" cy="6642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499" indent="-317499" algn="l" defTabSz="584200">
              <a:lnSpc>
                <a:spcPct val="100000"/>
              </a:lnSpc>
              <a:spcBef>
                <a:spcPts val="0"/>
              </a:spcBef>
              <a:buSzPct val="100000"/>
              <a:buAutoNum type="romanUcPeriod"/>
              <a:tabLst/>
              <a:defRPr sz="4500" cap="all" spc="-135">
                <a:latin typeface="Avenir Next Demi Bold"/>
                <a:ea typeface="Avenir Next Demi Bold"/>
                <a:cs typeface="Avenir Next Demi Bold"/>
                <a:sym typeface="Avenir Next Demi Bold"/>
              </a:defRPr>
            </a:pPr>
            <a:r>
              <a:rPr lang="en-US" dirty="0"/>
              <a:t>background</a:t>
            </a:r>
            <a:endParaRPr dirty="0"/>
          </a:p>
          <a:p>
            <a:pPr algn="l" defTabSz="584200">
              <a:lnSpc>
                <a:spcPct val="100000"/>
              </a:lnSpc>
              <a:spcBef>
                <a:spcPts val="0"/>
              </a:spcBef>
              <a:tabLst/>
              <a:defRPr sz="3500" cap="all" spc="-104">
                <a:latin typeface="Avenir Next Demi Bold"/>
                <a:ea typeface="Avenir Next Demi Bold"/>
                <a:cs typeface="Avenir Next Demi Bold"/>
                <a:sym typeface="Avenir Next Demi Bold"/>
              </a:defRPr>
            </a:pPr>
            <a:endParaRPr dirty="0"/>
          </a:p>
          <a:p>
            <a:pPr marL="317499" indent="-317499" algn="l" defTabSz="584200">
              <a:lnSpc>
                <a:spcPct val="100000"/>
              </a:lnSpc>
              <a:spcBef>
                <a:spcPts val="0"/>
              </a:spcBef>
              <a:buSzPct val="100000"/>
              <a:buAutoNum type="romanUcPeriod" startAt="2"/>
              <a:tabLst/>
              <a:defRPr sz="4500" cap="all" spc="-135">
                <a:latin typeface="Avenir Next Demi Bold"/>
                <a:ea typeface="Avenir Next Demi Bold"/>
                <a:cs typeface="Avenir Next Demi Bold"/>
                <a:sym typeface="Avenir Next Demi Bold"/>
              </a:defRPr>
            </a:pPr>
            <a:r>
              <a:rPr lang="en-US" dirty="0"/>
              <a:t>Attack classification</a:t>
            </a:r>
            <a:endParaRPr dirty="0"/>
          </a:p>
          <a:p>
            <a:pPr lvl="2" algn="l" defTabSz="584200">
              <a:lnSpc>
                <a:spcPct val="100000"/>
              </a:lnSpc>
              <a:spcBef>
                <a:spcPts val="0"/>
              </a:spcBef>
              <a:tabLst/>
              <a:defRPr sz="3500" cap="all" spc="-104">
                <a:latin typeface="Avenir Next Demi Bold"/>
                <a:ea typeface="Avenir Next Demi Bold"/>
                <a:cs typeface="Avenir Next Demi Bold"/>
                <a:sym typeface="Avenir Next Demi Bold"/>
              </a:defRPr>
            </a:pPr>
            <a:r>
              <a:rPr dirty="0"/>
              <a:t>1</a:t>
            </a:r>
            <a:r>
              <a:rPr lang="en-US" dirty="0"/>
              <a:t>) </a:t>
            </a:r>
            <a:r>
              <a:rPr lang="zh-CN" altLang="en-US" dirty="0"/>
              <a:t>  </a:t>
            </a:r>
            <a:r>
              <a:rPr lang="en-US" dirty="0"/>
              <a:t>all categories</a:t>
            </a:r>
          </a:p>
          <a:p>
            <a:pPr lvl="2" algn="l" defTabSz="584200">
              <a:lnSpc>
                <a:spcPct val="100000"/>
              </a:lnSpc>
              <a:spcBef>
                <a:spcPts val="0"/>
              </a:spcBef>
              <a:tabLst/>
              <a:defRPr sz="3500" cap="all" spc="-104">
                <a:latin typeface="Avenir Next Demi Bold"/>
                <a:ea typeface="Avenir Next Demi Bold"/>
                <a:cs typeface="Avenir Next Demi Bold"/>
                <a:sym typeface="Avenir Next Demi Bold"/>
              </a:defRPr>
            </a:pPr>
            <a:r>
              <a:rPr dirty="0"/>
              <a:t>2)   </a:t>
            </a:r>
            <a:r>
              <a:rPr lang="en-US" altLang="zh-CN" dirty="0"/>
              <a:t>Membership inference attack</a:t>
            </a:r>
          </a:p>
          <a:p>
            <a:pPr algn="l" defTabSz="584200">
              <a:lnSpc>
                <a:spcPct val="100000"/>
              </a:lnSpc>
              <a:spcBef>
                <a:spcPts val="0"/>
              </a:spcBef>
              <a:tabLst/>
              <a:defRPr sz="3500" cap="all" spc="-104">
                <a:latin typeface="Avenir Next Demi Bold"/>
                <a:ea typeface="Avenir Next Demi Bold"/>
                <a:cs typeface="Avenir Next Demi Bold"/>
                <a:sym typeface="Avenir Next Demi Bold"/>
              </a:defRPr>
            </a:pPr>
            <a:endParaRPr dirty="0"/>
          </a:p>
          <a:p>
            <a:pPr marL="317499" indent="-317499" algn="l" defTabSz="584200">
              <a:lnSpc>
                <a:spcPct val="100000"/>
              </a:lnSpc>
              <a:spcBef>
                <a:spcPts val="0"/>
              </a:spcBef>
              <a:buSzPct val="100000"/>
              <a:buAutoNum type="romanUcPeriod" startAt="3"/>
              <a:tabLst/>
              <a:defRPr sz="4500" cap="all" spc="-135">
                <a:latin typeface="Avenir Next Demi Bold"/>
                <a:ea typeface="Avenir Next Demi Bold"/>
                <a:cs typeface="Avenir Next Demi Bold"/>
                <a:sym typeface="Avenir Next Demi Bold"/>
              </a:defRPr>
            </a:pPr>
            <a:r>
              <a:rPr lang="en-US" dirty="0"/>
              <a:t>Defense classification</a:t>
            </a:r>
            <a:endParaRPr dirty="0"/>
          </a:p>
          <a:p>
            <a:pPr marL="1666875" lvl="1" indent="-777875" algn="l" defTabSz="584200">
              <a:lnSpc>
                <a:spcPct val="100000"/>
              </a:lnSpc>
              <a:spcBef>
                <a:spcPts val="0"/>
              </a:spcBef>
              <a:buSzPct val="100000"/>
              <a:buFontTx/>
              <a:buAutoNum type="arabicParenR"/>
              <a:tabLst/>
              <a:defRPr sz="3500" cap="all" spc="-104">
                <a:latin typeface="Avenir Next Demi Bold"/>
                <a:ea typeface="Avenir Next Demi Bold"/>
                <a:cs typeface="Avenir Next Demi Bold"/>
                <a:sym typeface="Avenir Next Demi Bold"/>
              </a:defRPr>
            </a:pPr>
            <a:r>
              <a:rPr lang="en-US" altLang="zh-CN" dirty="0"/>
              <a:t>all categories</a:t>
            </a:r>
          </a:p>
          <a:p>
            <a:pPr marL="1666875" lvl="1" indent="-777875" algn="l" defTabSz="584200">
              <a:lnSpc>
                <a:spcPct val="100000"/>
              </a:lnSpc>
              <a:spcBef>
                <a:spcPts val="0"/>
              </a:spcBef>
              <a:buSzPct val="100000"/>
              <a:buFontTx/>
              <a:buAutoNum type="arabicParenR"/>
              <a:tabLst/>
              <a:defRPr sz="3500" cap="all" spc="-104">
                <a:latin typeface="Avenir Next Demi Bold"/>
                <a:ea typeface="Avenir Next Demi Bold"/>
                <a:cs typeface="Avenir Next Demi Bold"/>
                <a:sym typeface="Avenir Next Demi Bold"/>
              </a:defRPr>
            </a:pPr>
            <a:r>
              <a:rPr lang="en-US" dirty="0"/>
              <a:t>Differential privacy</a:t>
            </a:r>
            <a:endParaRPr lang="en-US" altLang="zh-CN" dirty="0"/>
          </a:p>
          <a:p>
            <a:pPr algn="l" defTabSz="584200">
              <a:lnSpc>
                <a:spcPct val="100000"/>
              </a:lnSpc>
              <a:spcBef>
                <a:spcPts val="0"/>
              </a:spcBef>
              <a:tabLst/>
              <a:defRPr sz="3500" cap="all" spc="-104">
                <a:latin typeface="Avenir Next Demi Bold"/>
                <a:ea typeface="Avenir Next Demi Bold"/>
                <a:cs typeface="Avenir Next Demi Bold"/>
                <a:sym typeface="Avenir Next Demi Bold"/>
              </a:defRPr>
            </a:pPr>
            <a:endParaRPr dirty="0"/>
          </a:p>
          <a:p>
            <a:pPr marL="317499" indent="-317499" algn="l" defTabSz="584200">
              <a:lnSpc>
                <a:spcPct val="100000"/>
              </a:lnSpc>
              <a:spcBef>
                <a:spcPts val="0"/>
              </a:spcBef>
              <a:buSzPct val="100000"/>
              <a:buAutoNum type="romanUcPeriod" startAt="4"/>
              <a:tabLst/>
              <a:defRPr sz="4500" cap="all" spc="-135">
                <a:latin typeface="Avenir Next Demi Bold"/>
                <a:ea typeface="Avenir Next Demi Bold"/>
                <a:cs typeface="Avenir Next Demi Bold"/>
                <a:sym typeface="Avenir Next Demi Bold"/>
              </a:defRPr>
            </a:pPr>
            <a:r>
              <a:rPr lang="en-GB" dirty="0"/>
              <a:t>current research direction</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80"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81" name="INTRODUCTION - Objective"/>
          <p:cNvSpPr txBox="1"/>
          <p:nvPr/>
        </p:nvSpPr>
        <p:spPr>
          <a:xfrm>
            <a:off x="343603" y="974807"/>
            <a:ext cx="4432304" cy="1872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499" indent="-317499" algn="l" defTabSz="584200">
              <a:lnSpc>
                <a:spcPct val="100000"/>
              </a:lnSpc>
              <a:spcBef>
                <a:spcPts val="0"/>
              </a:spcBef>
              <a:buSzPct val="100000"/>
              <a:buAutoNum type="romanUcPeriod"/>
              <a:tabLst/>
              <a:defRPr sz="4500" cap="all" spc="-135">
                <a:latin typeface="Avenir Next Demi Bold"/>
                <a:ea typeface="Avenir Next Demi Bold"/>
                <a:cs typeface="Avenir Next Demi Bold"/>
                <a:sym typeface="Avenir Next Demi Bold"/>
              </a:defRPr>
            </a:pPr>
            <a:r>
              <a:rPr lang="en-US" dirty="0"/>
              <a:t>background</a:t>
            </a:r>
            <a:endParaRPr sz="3500" spc="-104" dirty="0"/>
          </a:p>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endParaRPr sz="3500" spc="-104" dirty="0"/>
          </a:p>
          <a:p>
            <a:pPr marL="1666875" lvl="1" indent="-777875" algn="l" defTabSz="584200">
              <a:lnSpc>
                <a:spcPct val="100000"/>
              </a:lnSpc>
              <a:spcBef>
                <a:spcPts val="0"/>
              </a:spcBef>
              <a:buSzPct val="100000"/>
              <a:buAutoNum type="arabicParenR"/>
              <a:tabLst/>
              <a:defRPr sz="3500" cap="all" spc="-104">
                <a:latin typeface="Avenir Next Demi Bold"/>
                <a:ea typeface="Avenir Next Demi Bold"/>
                <a:cs typeface="Avenir Next Demi Bold"/>
                <a:sym typeface="Avenir Next Demi Bold"/>
              </a:defRPr>
            </a:pPr>
            <a:endParaRPr sz="3500" spc="-104" dirty="0"/>
          </a:p>
        </p:txBody>
      </p:sp>
      <p:pic>
        <p:nvPicPr>
          <p:cNvPr id="2" name="Picture 6">
            <a:extLst>
              <a:ext uri="{FF2B5EF4-FFF2-40B4-BE49-F238E27FC236}">
                <a16:creationId xmlns:a16="http://schemas.microsoft.com/office/drawing/2014/main" id="{A660E712-C0C9-733F-643E-D28012032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2920" y="4325633"/>
            <a:ext cx="3716567" cy="3716567"/>
          </a:xfrm>
          <a:prstGeom prst="rect">
            <a:avLst/>
          </a:prstGeom>
        </p:spPr>
      </p:pic>
      <p:pic>
        <p:nvPicPr>
          <p:cNvPr id="3" name="Picture 10">
            <a:extLst>
              <a:ext uri="{FF2B5EF4-FFF2-40B4-BE49-F238E27FC236}">
                <a16:creationId xmlns:a16="http://schemas.microsoft.com/office/drawing/2014/main" id="{DD80A1D5-6394-AF9F-FFA1-FCB6E3DBE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83402" y="4325632"/>
            <a:ext cx="3716567" cy="3716567"/>
          </a:xfrm>
          <a:prstGeom prst="rect">
            <a:avLst/>
          </a:prstGeom>
        </p:spPr>
      </p:pic>
      <p:pic>
        <p:nvPicPr>
          <p:cNvPr id="4" name="Picture 11">
            <a:extLst>
              <a:ext uri="{FF2B5EF4-FFF2-40B4-BE49-F238E27FC236}">
                <a16:creationId xmlns:a16="http://schemas.microsoft.com/office/drawing/2014/main" id="{8C3F0AB3-0EF3-D745-EBA3-47F0E77BC2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3161" y="4325633"/>
            <a:ext cx="3716567" cy="3716567"/>
          </a:xfrm>
          <a:prstGeom prst="rect">
            <a:avLst/>
          </a:prstGeom>
        </p:spPr>
      </p:pic>
      <p:sp>
        <p:nvSpPr>
          <p:cNvPr id="5" name="TextBox 12">
            <a:extLst>
              <a:ext uri="{FF2B5EF4-FFF2-40B4-BE49-F238E27FC236}">
                <a16:creationId xmlns:a16="http://schemas.microsoft.com/office/drawing/2014/main" id="{D605DE24-EB04-C62D-56EC-D74CA24FBDB1}"/>
              </a:ext>
            </a:extLst>
          </p:cNvPr>
          <p:cNvSpPr txBox="1"/>
          <p:nvPr/>
        </p:nvSpPr>
        <p:spPr>
          <a:xfrm flipH="1">
            <a:off x="5117662" y="8042199"/>
            <a:ext cx="1899825" cy="563231"/>
          </a:xfrm>
          <a:prstGeom prst="rect">
            <a:avLst/>
          </a:prstGeom>
          <a:noFill/>
        </p:spPr>
        <p:txBody>
          <a:bodyPr wrap="square" rtlCol="0">
            <a:spAutoFit/>
          </a:bodyPr>
          <a:lstStyle/>
          <a:p>
            <a:r>
              <a:rPr lang="en-US" sz="3600" dirty="0">
                <a:latin typeface="Times" panose="02020603050405020304" pitchFamily="18" charset="0"/>
                <a:cs typeface="Times" panose="02020603050405020304" pitchFamily="18" charset="0"/>
              </a:rPr>
              <a:t>Identity</a:t>
            </a:r>
            <a:endParaRPr lang="da-DK" sz="3600" dirty="0">
              <a:latin typeface="Times" panose="02020603050405020304" pitchFamily="18" charset="0"/>
              <a:cs typeface="Times" panose="02020603050405020304" pitchFamily="18" charset="0"/>
            </a:endParaRPr>
          </a:p>
        </p:txBody>
      </p:sp>
      <p:sp>
        <p:nvSpPr>
          <p:cNvPr id="6" name="TextBox 13">
            <a:extLst>
              <a:ext uri="{FF2B5EF4-FFF2-40B4-BE49-F238E27FC236}">
                <a16:creationId xmlns:a16="http://schemas.microsoft.com/office/drawing/2014/main" id="{1B383015-9DD9-F596-04C0-ECA22E4E6996}"/>
              </a:ext>
            </a:extLst>
          </p:cNvPr>
          <p:cNvSpPr txBox="1"/>
          <p:nvPr/>
        </p:nvSpPr>
        <p:spPr>
          <a:xfrm flipH="1">
            <a:off x="10474536" y="8042199"/>
            <a:ext cx="2173815" cy="563231"/>
          </a:xfrm>
          <a:prstGeom prst="rect">
            <a:avLst/>
          </a:prstGeom>
          <a:noFill/>
        </p:spPr>
        <p:txBody>
          <a:bodyPr wrap="square" rtlCol="0">
            <a:spAutoFit/>
          </a:bodyPr>
          <a:lstStyle/>
          <a:p>
            <a:r>
              <a:rPr lang="en-US" sz="3600" dirty="0">
                <a:latin typeface="Times" panose="02020603050405020304" pitchFamily="18" charset="0"/>
                <a:cs typeface="Times" panose="02020603050405020304" pitchFamily="18" charset="0"/>
              </a:rPr>
              <a:t>Address</a:t>
            </a:r>
            <a:endParaRPr lang="da-DK" sz="3600" dirty="0">
              <a:latin typeface="Times" panose="02020603050405020304" pitchFamily="18" charset="0"/>
              <a:cs typeface="Times" panose="02020603050405020304" pitchFamily="18" charset="0"/>
            </a:endParaRPr>
          </a:p>
        </p:txBody>
      </p:sp>
      <p:sp>
        <p:nvSpPr>
          <p:cNvPr id="7" name="TextBox 14">
            <a:extLst>
              <a:ext uri="{FF2B5EF4-FFF2-40B4-BE49-F238E27FC236}">
                <a16:creationId xmlns:a16="http://schemas.microsoft.com/office/drawing/2014/main" id="{8EE1BED1-097E-7E61-E511-C22A54505C00}"/>
              </a:ext>
            </a:extLst>
          </p:cNvPr>
          <p:cNvSpPr txBox="1"/>
          <p:nvPr/>
        </p:nvSpPr>
        <p:spPr>
          <a:xfrm flipH="1">
            <a:off x="15383402" y="8042199"/>
            <a:ext cx="3722646" cy="563231"/>
          </a:xfrm>
          <a:prstGeom prst="rect">
            <a:avLst/>
          </a:prstGeom>
          <a:noFill/>
        </p:spPr>
        <p:txBody>
          <a:bodyPr wrap="square" rtlCol="0">
            <a:spAutoFit/>
          </a:bodyPr>
          <a:lstStyle/>
          <a:p>
            <a:r>
              <a:rPr lang="en-US" sz="3600" dirty="0">
                <a:latin typeface="Times" panose="02020603050405020304" pitchFamily="18" charset="0"/>
                <a:cs typeface="Times" panose="02020603050405020304" pitchFamily="18" charset="0"/>
              </a:rPr>
              <a:t>Health record </a:t>
            </a:r>
            <a:endParaRPr lang="da-DK" sz="3600" dirty="0">
              <a:latin typeface="Times" panose="02020603050405020304" pitchFamily="18" charset="0"/>
              <a:cs typeface="Times" panose="02020603050405020304" pitchFamily="18" charset="0"/>
            </a:endParaRPr>
          </a:p>
        </p:txBody>
      </p:sp>
      <p:sp>
        <p:nvSpPr>
          <p:cNvPr id="8" name="ubiquity of GPS-equipped smartphones">
            <a:extLst>
              <a:ext uri="{FF2B5EF4-FFF2-40B4-BE49-F238E27FC236}">
                <a16:creationId xmlns:a16="http://schemas.microsoft.com/office/drawing/2014/main" id="{99BCEE9B-3425-2CD0-5F7B-9046FDDCB172}"/>
              </a:ext>
            </a:extLst>
          </p:cNvPr>
          <p:cNvSpPr txBox="1"/>
          <p:nvPr/>
        </p:nvSpPr>
        <p:spPr>
          <a:xfrm>
            <a:off x="7411058" y="2901476"/>
            <a:ext cx="9561913" cy="756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spc="-50"/>
            </a:lvl1pPr>
          </a:lstStyle>
          <a:p>
            <a:r>
              <a:rPr lang="en-US" dirty="0"/>
              <a:t>General perception of privacy-sensitive data</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84"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85" name="INTRODUCTION - method"/>
          <p:cNvSpPr txBox="1"/>
          <p:nvPr/>
        </p:nvSpPr>
        <p:spPr>
          <a:xfrm>
            <a:off x="343603" y="974807"/>
            <a:ext cx="4432304" cy="1872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499" indent="-317499" algn="l" defTabSz="584200">
              <a:lnSpc>
                <a:spcPct val="100000"/>
              </a:lnSpc>
              <a:spcBef>
                <a:spcPts val="0"/>
              </a:spcBef>
              <a:buSzPct val="100000"/>
              <a:buAutoNum type="romanUcPeriod"/>
              <a:tabLst/>
              <a:defRPr sz="4500" cap="all" spc="-135">
                <a:latin typeface="Avenir Next Demi Bold"/>
                <a:ea typeface="Avenir Next Demi Bold"/>
                <a:cs typeface="Avenir Next Demi Bold"/>
                <a:sym typeface="Avenir Next Demi Bold"/>
              </a:defRPr>
            </a:pPr>
            <a:r>
              <a:rPr lang="en-US" dirty="0"/>
              <a:t>background</a:t>
            </a:r>
            <a:endParaRPr sz="3500" spc="-104" dirty="0"/>
          </a:p>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endParaRPr sz="3500" spc="-104" dirty="0"/>
          </a:p>
          <a:p>
            <a:pPr marL="1666875" lvl="1" indent="-777875" algn="l" defTabSz="584200">
              <a:lnSpc>
                <a:spcPct val="100000"/>
              </a:lnSpc>
              <a:spcBef>
                <a:spcPts val="0"/>
              </a:spcBef>
              <a:buSzPct val="100000"/>
              <a:buAutoNum type="arabicParenR"/>
              <a:tabLst/>
              <a:defRPr sz="3500" cap="all" spc="-104">
                <a:latin typeface="Avenir Next Demi Bold"/>
                <a:ea typeface="Avenir Next Demi Bold"/>
                <a:cs typeface="Avenir Next Demi Bold"/>
                <a:sym typeface="Avenir Next Demi Bold"/>
              </a:defRPr>
            </a:pPr>
            <a:endParaRPr sz="3500" spc="-104" dirty="0"/>
          </a:p>
        </p:txBody>
      </p:sp>
      <p:sp>
        <p:nvSpPr>
          <p:cNvPr id="186" name="This paper aims at modeling user STAP by leveraging user generated digital footprints in LBSNs."/>
          <p:cNvSpPr txBox="1"/>
          <p:nvPr/>
        </p:nvSpPr>
        <p:spPr>
          <a:xfrm>
            <a:off x="6042292" y="1724763"/>
            <a:ext cx="12166792" cy="1423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spc="-50"/>
            </a:lvl1pPr>
          </a:lstStyle>
          <a:p>
            <a:r>
              <a:rPr lang="en-US" dirty="0"/>
              <a:t>However… </a:t>
            </a:r>
          </a:p>
          <a:p>
            <a:r>
              <a:rPr lang="en-US" altLang="zh-CN" dirty="0"/>
              <a:t>No real separation between your data and your identity </a:t>
            </a:r>
            <a:endParaRPr dirty="0"/>
          </a:p>
        </p:txBody>
      </p:sp>
      <p:pic>
        <p:nvPicPr>
          <p:cNvPr id="2" name="Picture 5">
            <a:extLst>
              <a:ext uri="{FF2B5EF4-FFF2-40B4-BE49-F238E27FC236}">
                <a16:creationId xmlns:a16="http://schemas.microsoft.com/office/drawing/2014/main" id="{E6779907-EC4F-0D2F-896B-77C59FECCE1E}"/>
              </a:ext>
            </a:extLst>
          </p:cNvPr>
          <p:cNvPicPr>
            <a:picLocks noChangeAspect="1"/>
          </p:cNvPicPr>
          <p:nvPr/>
        </p:nvPicPr>
        <p:blipFill>
          <a:blip r:embed="rId4"/>
          <a:stretch>
            <a:fillRect/>
          </a:stretch>
        </p:blipFill>
        <p:spPr>
          <a:xfrm>
            <a:off x="5898148" y="3129193"/>
            <a:ext cx="12455080" cy="84468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68"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69" name="INTRODUCTION - BACKGROUND"/>
          <p:cNvSpPr txBox="1"/>
          <p:nvPr/>
        </p:nvSpPr>
        <p:spPr>
          <a:xfrm>
            <a:off x="343603" y="974807"/>
            <a:ext cx="4432304" cy="1872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17499" indent="-317499" algn="l" defTabSz="584200">
              <a:lnSpc>
                <a:spcPct val="100000"/>
              </a:lnSpc>
              <a:spcBef>
                <a:spcPts val="0"/>
              </a:spcBef>
              <a:buSzPct val="100000"/>
              <a:buAutoNum type="romanUcPeriod"/>
              <a:tabLst/>
              <a:defRPr sz="4500" cap="all" spc="-135">
                <a:latin typeface="Avenir Next Demi Bold"/>
                <a:ea typeface="Avenir Next Demi Bold"/>
                <a:cs typeface="Avenir Next Demi Bold"/>
                <a:sym typeface="Avenir Next Demi Bold"/>
              </a:defRPr>
            </a:pPr>
            <a:r>
              <a:rPr lang="en-US" dirty="0"/>
              <a:t>background</a:t>
            </a:r>
            <a:endParaRPr sz="3500" spc="-104" dirty="0"/>
          </a:p>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endParaRPr sz="3500" spc="-104" dirty="0"/>
          </a:p>
          <a:p>
            <a:pPr marL="1666875" lvl="1" indent="-777875" algn="l" defTabSz="584200">
              <a:lnSpc>
                <a:spcPct val="100000"/>
              </a:lnSpc>
              <a:spcBef>
                <a:spcPts val="0"/>
              </a:spcBef>
              <a:buSzPct val="100000"/>
              <a:buAutoNum type="arabicParenR"/>
              <a:tabLst/>
              <a:defRPr sz="3500" cap="all" spc="-104">
                <a:latin typeface="Avenir Next Demi Bold"/>
                <a:ea typeface="Avenir Next Demi Bold"/>
                <a:cs typeface="Avenir Next Demi Bold"/>
                <a:sym typeface="Avenir Next Demi Bold"/>
              </a:defRPr>
            </a:pPr>
            <a:endParaRPr sz="3500" spc="-104" dirty="0"/>
          </a:p>
        </p:txBody>
      </p:sp>
      <p:sp>
        <p:nvSpPr>
          <p:cNvPr id="170" name="ubiquity of GPS-equipped smartphones"/>
          <p:cNvSpPr txBox="1"/>
          <p:nvPr/>
        </p:nvSpPr>
        <p:spPr>
          <a:xfrm>
            <a:off x="8766388" y="2901476"/>
            <a:ext cx="6851235" cy="756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spc="-50"/>
            </a:lvl1pPr>
          </a:lstStyle>
          <a:p>
            <a:r>
              <a:rPr lang="en-US" dirty="0"/>
              <a:t>Privacy regulations everywhere</a:t>
            </a:r>
            <a:endParaRPr dirty="0"/>
          </a:p>
        </p:txBody>
      </p:sp>
      <p:pic>
        <p:nvPicPr>
          <p:cNvPr id="2" name="Content Placeholder 9">
            <a:extLst>
              <a:ext uri="{FF2B5EF4-FFF2-40B4-BE49-F238E27FC236}">
                <a16:creationId xmlns:a16="http://schemas.microsoft.com/office/drawing/2014/main" id="{741510F5-B8AF-DAB7-839D-C2D7B5BC8029}"/>
              </a:ext>
            </a:extLst>
          </p:cNvPr>
          <p:cNvPicPr>
            <a:picLocks noChangeAspect="1"/>
          </p:cNvPicPr>
          <p:nvPr/>
        </p:nvPicPr>
        <p:blipFill>
          <a:blip r:embed="rId4"/>
          <a:stretch>
            <a:fillRect/>
          </a:stretch>
        </p:blipFill>
        <p:spPr>
          <a:xfrm>
            <a:off x="3371634" y="5148305"/>
            <a:ext cx="8154059" cy="4609285"/>
          </a:xfrm>
          <a:prstGeom prst="rect">
            <a:avLst/>
          </a:prstGeom>
          <a:no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4" name="Picture 99">
            <a:extLst>
              <a:ext uri="{FF2B5EF4-FFF2-40B4-BE49-F238E27FC236}">
                <a16:creationId xmlns:a16="http://schemas.microsoft.com/office/drawing/2014/main" id="{6A0D2461-E80B-F5D0-0F95-99CBBA5E687F}"/>
              </a:ext>
            </a:extLst>
          </p:cNvPr>
          <p:cNvPicPr/>
          <p:nvPr/>
        </p:nvPicPr>
        <p:blipFill>
          <a:blip r:embed="rId5"/>
          <a:stretch>
            <a:fillRect/>
          </a:stretch>
        </p:blipFill>
        <p:spPr>
          <a:xfrm>
            <a:off x="12858309" y="5148306"/>
            <a:ext cx="8154059" cy="4609284"/>
          </a:xfrm>
          <a:prstGeom prst="rect">
            <a:avLst/>
          </a:prstGeom>
          <a:noFill/>
          <a:ln w="9525">
            <a:noFill/>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88"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89" name="II. Specific work - DIFFICULTIES"/>
          <p:cNvSpPr txBox="1"/>
          <p:nvPr/>
        </p:nvSpPr>
        <p:spPr>
          <a:xfrm>
            <a:off x="367300" y="746739"/>
            <a:ext cx="11450892"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dirty="0"/>
              <a:t>II.</a:t>
            </a:r>
            <a:r>
              <a:rPr lang="en-US" dirty="0"/>
              <a:t> attack classification </a:t>
            </a:r>
            <a:r>
              <a:rPr lang="en-US" sz="3600" dirty="0"/>
              <a:t>– all categories</a:t>
            </a:r>
            <a:endParaRPr sz="3600" spc="-104" dirty="0"/>
          </a:p>
        </p:txBody>
      </p:sp>
      <p:sp>
        <p:nvSpPr>
          <p:cNvPr id="190" name="It is difficult to directly discover the regularity from sparse high-dimensional data.…"/>
          <p:cNvSpPr txBox="1"/>
          <p:nvPr/>
        </p:nvSpPr>
        <p:spPr>
          <a:xfrm>
            <a:off x="1690448" y="2229095"/>
            <a:ext cx="21297143" cy="7989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buSzPct val="100000"/>
              <a:defRPr sz="5000" spc="-50"/>
            </a:pPr>
            <a:endParaRPr lang="en-US" dirty="0"/>
          </a:p>
          <a:p>
            <a:pPr algn="l">
              <a:buSzPct val="100000"/>
              <a:defRPr sz="5000" spc="-50"/>
            </a:pPr>
            <a:r>
              <a:rPr lang="en-GB" dirty="0"/>
              <a:t>1. Membership Inference Attack (MIA): used to determine whether a sample is a member of the training set.</a:t>
            </a:r>
          </a:p>
          <a:p>
            <a:pPr algn="l">
              <a:buSzPct val="100000"/>
              <a:defRPr sz="5000" spc="-50"/>
            </a:pPr>
            <a:endParaRPr lang="en-GB" dirty="0"/>
          </a:p>
          <a:p>
            <a:pPr algn="l">
              <a:buSzPct val="100000"/>
              <a:defRPr sz="5000" spc="-50"/>
            </a:pPr>
            <a:r>
              <a:rPr lang="en-GB" dirty="0"/>
              <a:t>2. Model Inversion Attack (MIA): restore the model input based on the output of the model.</a:t>
            </a:r>
          </a:p>
          <a:p>
            <a:pPr algn="l">
              <a:buSzPct val="100000"/>
              <a:defRPr sz="5000" spc="-50"/>
            </a:pPr>
            <a:endParaRPr lang="en-GB" dirty="0"/>
          </a:p>
          <a:p>
            <a:pPr algn="l">
              <a:buSzPct val="100000"/>
              <a:defRPr sz="5000" spc="-50"/>
            </a:pPr>
            <a:r>
              <a:rPr lang="en-GB" dirty="0"/>
              <a:t>3. Property Inference Attack (PIA): Infer the properties of a class or properties on the entire data set.</a:t>
            </a:r>
          </a:p>
          <a:p>
            <a:pPr algn="l">
              <a:buSzPct val="100000"/>
              <a:defRPr sz="5000" spc="-50"/>
            </a:pPr>
            <a:endParaRPr lang="en-GB" dirty="0"/>
          </a:p>
          <a:p>
            <a:pPr algn="l">
              <a:buSzPct val="100000"/>
              <a:defRPr sz="5000" spc="-50"/>
            </a:pPr>
            <a:r>
              <a:rPr lang="en-GB" dirty="0"/>
              <a:t>4. Model Extraction Attack (MEA): Stealing model weights or hyperparameters.</a:t>
            </a:r>
          </a:p>
          <a:p>
            <a:pPr algn="l">
              <a:buSzPct val="100000"/>
              <a:defRPr sz="5000" spc="-50"/>
            </a:pPr>
            <a:endParaRPr lang="en-GB" dirty="0"/>
          </a:p>
          <a:p>
            <a:pPr algn="l">
              <a:buSzPct val="100000"/>
              <a:defRPr sz="5000" spc="-50"/>
            </a:pPr>
            <a:r>
              <a:rPr lang="en-GB" dirty="0"/>
              <a:t>5. Functionality Extraction Attack (FEA): Through the input and output pairs of the target model, to imitate a model with similar functions.</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2"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194" name="We separately consider the spatial and temporal characteristics of user activity preference in LBSNs.…"/>
          <p:cNvSpPr txBox="1"/>
          <p:nvPr/>
        </p:nvSpPr>
        <p:spPr>
          <a:xfrm>
            <a:off x="1619358" y="2286234"/>
            <a:ext cx="21027991" cy="9143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dirty="0"/>
              <a:t>Now that machine learning is more and more applied in our real life, almost all of our private data may be used in the training of machine learning models. If member reasoning attacks work, then our privacy disclosure will be unprecedented. . Think about it, when your medical records in the hospital are obtained by an attacker, the attacker may use your medical records to speculate whether you will suffer from certain diseases.</a:t>
            </a:r>
            <a:r>
              <a:rPr lang="zh-CN" altLang="en-US" dirty="0"/>
              <a:t> </a:t>
            </a:r>
            <a:r>
              <a:rPr lang="en-GB" dirty="0"/>
              <a:t>And then use this to promote related products or even defraud you, which are serious leaks for our privacy.</a:t>
            </a:r>
            <a:endParaRPr dirty="0"/>
          </a:p>
        </p:txBody>
      </p:sp>
      <p:sp>
        <p:nvSpPr>
          <p:cNvPr id="2" name="II. Specific work - DIFFICULTIES">
            <a:extLst>
              <a:ext uri="{FF2B5EF4-FFF2-40B4-BE49-F238E27FC236}">
                <a16:creationId xmlns:a16="http://schemas.microsoft.com/office/drawing/2014/main" id="{D545DA2B-A107-9B56-6631-C3DC5CB73E68}"/>
              </a:ext>
            </a:extLst>
          </p:cNvPr>
          <p:cNvSpPr txBox="1"/>
          <p:nvPr/>
        </p:nvSpPr>
        <p:spPr>
          <a:xfrm>
            <a:off x="367300" y="746739"/>
            <a:ext cx="17688497"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dirty="0"/>
              <a:t>II.</a:t>
            </a:r>
            <a:r>
              <a:rPr lang="en-US" dirty="0"/>
              <a:t> attack classification </a:t>
            </a:r>
            <a:r>
              <a:rPr lang="en-US" sz="3600" dirty="0"/>
              <a:t>– membership inference attack - </a:t>
            </a:r>
            <a:r>
              <a:rPr lang="en-US" sz="2800" dirty="0"/>
              <a:t>background</a:t>
            </a:r>
            <a:endParaRPr sz="2800" spc="-104"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6"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 name="II. Specific work - DIFFICULTIES">
            <a:extLst>
              <a:ext uri="{FF2B5EF4-FFF2-40B4-BE49-F238E27FC236}">
                <a16:creationId xmlns:a16="http://schemas.microsoft.com/office/drawing/2014/main" id="{8582513F-D6C6-037A-E150-6572EC583BAD}"/>
              </a:ext>
            </a:extLst>
          </p:cNvPr>
          <p:cNvSpPr txBox="1"/>
          <p:nvPr/>
        </p:nvSpPr>
        <p:spPr>
          <a:xfrm>
            <a:off x="367300" y="746739"/>
            <a:ext cx="17157902"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dirty="0"/>
              <a:t>II.</a:t>
            </a:r>
            <a:r>
              <a:rPr lang="en-US" dirty="0"/>
              <a:t> attack classification </a:t>
            </a:r>
            <a:r>
              <a:rPr lang="en-US" sz="3600" dirty="0"/>
              <a:t>– membership inference attack - </a:t>
            </a:r>
            <a:r>
              <a:rPr lang="en-US" sz="2800" dirty="0"/>
              <a:t>definition</a:t>
            </a:r>
            <a:endParaRPr sz="2800" spc="-104" dirty="0"/>
          </a:p>
        </p:txBody>
      </p:sp>
      <p:sp>
        <p:nvSpPr>
          <p:cNvPr id="3" name="We separately consider the spatial and temporal characteristics of user activity preference in LBSNs.…">
            <a:extLst>
              <a:ext uri="{FF2B5EF4-FFF2-40B4-BE49-F238E27FC236}">
                <a16:creationId xmlns:a16="http://schemas.microsoft.com/office/drawing/2014/main" id="{70290BF8-2B4D-001B-44E7-1C84528E4682}"/>
              </a:ext>
            </a:extLst>
          </p:cNvPr>
          <p:cNvSpPr txBox="1"/>
          <p:nvPr/>
        </p:nvSpPr>
        <p:spPr>
          <a:xfrm>
            <a:off x="1678004" y="2616903"/>
            <a:ext cx="21027991" cy="4526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US" dirty="0"/>
              <a:t>Define attack model </a:t>
            </a:r>
            <a:r>
              <a:rPr lang="en-US" i="1" dirty="0">
                <a:latin typeface="Times New Roman" panose="02020603050405020304" pitchFamily="18" charset="0"/>
                <a:cs typeface="Times New Roman" panose="02020603050405020304" pitchFamily="18" charset="0"/>
              </a:rPr>
              <a:t>f</a:t>
            </a:r>
            <a:r>
              <a:rPr lang="en-US" i="1" baseline="-25000" dirty="0">
                <a:latin typeface="Times New Roman" panose="02020603050405020304" pitchFamily="18" charset="0"/>
                <a:cs typeface="Times New Roman" panose="02020603050405020304" pitchFamily="18" charset="0"/>
              </a:rPr>
              <a:t>attack</a:t>
            </a:r>
            <a:r>
              <a:rPr lang="en-US" dirty="0">
                <a:latin typeface="Times New Roman" panose="02020603050405020304" pitchFamily="18" charset="0"/>
                <a:cs typeface="Times New Roman" panose="02020603050405020304" pitchFamily="18" charset="0"/>
              </a:rPr>
              <a:t>()</a:t>
            </a:r>
            <a:r>
              <a:rPr lang="en-US" dirty="0"/>
              <a:t>, Its input </a:t>
            </a:r>
            <a:r>
              <a:rPr lang="en-US" i="1" dirty="0">
                <a:latin typeface="Times" pitchFamily="2" charset="0"/>
              </a:rPr>
              <a:t>x</a:t>
            </a:r>
            <a:r>
              <a:rPr lang="en-US" i="1" baseline="-25000" dirty="0">
                <a:latin typeface="Times" pitchFamily="2" charset="0"/>
              </a:rPr>
              <a:t>attack</a:t>
            </a:r>
            <a:r>
              <a:rPr lang="en-US" dirty="0"/>
              <a:t> is a vector consisting of the correct label class and a prediction confidence vector of the target model (the attacked model) . The output of the attack model is a prediction class “in” (member) or “out” (non-member).</a:t>
            </a:r>
            <a:endParaRPr dirty="0"/>
          </a:p>
        </p:txBody>
      </p:sp>
      <p:pic>
        <p:nvPicPr>
          <p:cNvPr id="4" name="图片 3">
            <a:extLst>
              <a:ext uri="{FF2B5EF4-FFF2-40B4-BE49-F238E27FC236}">
                <a16:creationId xmlns:a16="http://schemas.microsoft.com/office/drawing/2014/main" id="{88B82A32-EBFB-DC44-F4F0-151A7DD630F6}"/>
              </a:ext>
            </a:extLst>
          </p:cNvPr>
          <p:cNvPicPr>
            <a:picLocks noChangeAspect="1"/>
          </p:cNvPicPr>
          <p:nvPr/>
        </p:nvPicPr>
        <p:blipFill>
          <a:blip r:embed="rId4"/>
          <a:stretch>
            <a:fillRect/>
          </a:stretch>
        </p:blipFill>
        <p:spPr>
          <a:xfrm>
            <a:off x="7475942" y="7143783"/>
            <a:ext cx="9432113" cy="405148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0" name="cropped-logo2.png" descr="cropped-logo2.png"/>
          <p:cNvPicPr>
            <a:picLocks noChangeAspect="1"/>
          </p:cNvPicPr>
          <p:nvPr/>
        </p:nvPicPr>
        <p:blipFill>
          <a:blip r:embed="rId3"/>
          <a:stretch>
            <a:fillRect/>
          </a:stretch>
        </p:blipFill>
        <p:spPr>
          <a:xfrm>
            <a:off x="17814419" y="11576023"/>
            <a:ext cx="6240030" cy="2052642"/>
          </a:xfrm>
          <a:prstGeom prst="rect">
            <a:avLst/>
          </a:prstGeom>
          <a:ln w="12700">
            <a:miter lim="400000"/>
          </a:ln>
        </p:spPr>
      </p:pic>
      <p:sp>
        <p:nvSpPr>
          <p:cNvPr id="2" name="II. Specific work - DIFFICULTIES">
            <a:extLst>
              <a:ext uri="{FF2B5EF4-FFF2-40B4-BE49-F238E27FC236}">
                <a16:creationId xmlns:a16="http://schemas.microsoft.com/office/drawing/2014/main" id="{F7041531-15AF-6122-EAED-E3A0BBA7EFDB}"/>
              </a:ext>
            </a:extLst>
          </p:cNvPr>
          <p:cNvSpPr txBox="1"/>
          <p:nvPr/>
        </p:nvSpPr>
        <p:spPr>
          <a:xfrm>
            <a:off x="367300" y="746739"/>
            <a:ext cx="17157902"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sz="4500" cap="all" spc="-135">
                <a:latin typeface="Avenir Next Demi Bold"/>
                <a:ea typeface="Avenir Next Demi Bold"/>
                <a:cs typeface="Avenir Next Demi Bold"/>
                <a:sym typeface="Avenir Next Demi Bold"/>
              </a:defRPr>
            </a:pPr>
            <a:r>
              <a:rPr dirty="0"/>
              <a:t>II.</a:t>
            </a:r>
            <a:r>
              <a:rPr lang="en-US" dirty="0"/>
              <a:t> attack classification </a:t>
            </a:r>
            <a:r>
              <a:rPr lang="en-US" sz="3600" dirty="0"/>
              <a:t>– membership inference attack - </a:t>
            </a:r>
            <a:r>
              <a:rPr lang="en-US" sz="2800" dirty="0"/>
              <a:t>main idea</a:t>
            </a:r>
            <a:endParaRPr sz="2800" spc="-104" dirty="0"/>
          </a:p>
        </p:txBody>
      </p:sp>
      <p:sp>
        <p:nvSpPr>
          <p:cNvPr id="3" name="We separately consider the spatial and temporal characteristics of user activity preference in LBSNs.…">
            <a:extLst>
              <a:ext uri="{FF2B5EF4-FFF2-40B4-BE49-F238E27FC236}">
                <a16:creationId xmlns:a16="http://schemas.microsoft.com/office/drawing/2014/main" id="{45FF2005-1138-7108-827B-84A2C3E93C30}"/>
              </a:ext>
            </a:extLst>
          </p:cNvPr>
          <p:cNvSpPr txBox="1"/>
          <p:nvPr/>
        </p:nvSpPr>
        <p:spPr>
          <a:xfrm>
            <a:off x="1678004" y="2906820"/>
            <a:ext cx="21027991" cy="7604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200000"/>
              </a:lnSpc>
              <a:buSzPct val="100000"/>
              <a:defRPr sz="5000" spc="-50"/>
            </a:pPr>
            <a:r>
              <a:rPr lang="en-GB" dirty="0"/>
              <a:t>The training of this attack model requires the real label of the sample and the prediction confidence vector of the target model. Is the requirement for the attacker too harsh? You must know that too demanding requirements are difficult to achieve in reality. In order to solve these problems, Shokri and others cleverly proposed a core idea - </a:t>
            </a:r>
            <a:r>
              <a:rPr lang="en-GB" b="1" dirty="0"/>
              <a:t>shadow model</a:t>
            </a:r>
            <a:r>
              <a:rPr lang="en-GB" dirty="0"/>
              <a:t>. This is the key to making the member reasoning attack in the pioneering work.</a:t>
            </a:r>
            <a:endParaRPr dirty="0"/>
          </a:p>
        </p:txBody>
      </p:sp>
    </p:spTree>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Avenir Next Regular"/>
        <a:ea typeface="Avenir Next Regular"/>
        <a:cs typeface="Avenir Next Regular"/>
      </a:majorFont>
      <a:minorFont>
        <a:latin typeface="Avenir Next Regular"/>
        <a:ea typeface="Avenir Next Regular"/>
        <a:cs typeface="Avenir Next Regular"/>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Avenir Next Demi Bold"/>
            <a:ea typeface="Avenir Next Demi Bold"/>
            <a:cs typeface="Avenir Next Demi Bold"/>
            <a:sym typeface="Avenir Next Dem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Avenir Next Regular"/>
        <a:ea typeface="Avenir Next Regular"/>
        <a:cs typeface="Avenir Next Regular"/>
      </a:majorFont>
      <a:minorFont>
        <a:latin typeface="Avenir Next Regular"/>
        <a:ea typeface="Avenir Next Regular"/>
        <a:cs typeface="Avenir Next Regular"/>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Avenir Next Demi Bold"/>
            <a:ea typeface="Avenir Next Demi Bold"/>
            <a:cs typeface="Avenir Next Demi Bold"/>
            <a:sym typeface="Avenir Next Dem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Avenir Next Condensed Regular"/>
            <a:ea typeface="Avenir Next Condensed Regular"/>
            <a:cs typeface="Avenir Next Condensed Regular"/>
            <a:sym typeface="Avenir Next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253</TotalTime>
  <Words>829</Words>
  <Application>Microsoft Macintosh PowerPoint</Application>
  <PresentationFormat>自定义</PresentationFormat>
  <Paragraphs>66</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Apple Chancery</vt:lpstr>
      <vt:lpstr>Avenir Next Condensed Regular</vt:lpstr>
      <vt:lpstr>Avenir Next Demi Bold</vt:lpstr>
      <vt:lpstr>Avenir Next Medium</vt:lpstr>
      <vt:lpstr>Avenir Next Regular</vt:lpstr>
      <vt:lpstr>Helvetica Neue</vt:lpstr>
      <vt:lpstr>Times</vt:lpstr>
      <vt:lpstr>Times New Roman</vt:lpstr>
      <vt:lpstr>Times Roman</vt:lpstr>
      <vt:lpstr>34_DynamicRainbow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Office</cp:lastModifiedBy>
  <cp:revision>15</cp:revision>
  <dcterms:modified xsi:type="dcterms:W3CDTF">2023-03-20T11:25:00Z</dcterms:modified>
</cp:coreProperties>
</file>